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0"/>
  </p:notesMasterIdLst>
  <p:sldIdLst>
    <p:sldId id="257" r:id="rId2"/>
    <p:sldId id="1040" r:id="rId3"/>
    <p:sldId id="621" r:id="rId4"/>
    <p:sldId id="615" r:id="rId5"/>
    <p:sldId id="506" r:id="rId6"/>
    <p:sldId id="791" r:id="rId7"/>
    <p:sldId id="793" r:id="rId8"/>
    <p:sldId id="285" r:id="rId9"/>
    <p:sldId id="286" r:id="rId10"/>
    <p:sldId id="1287" r:id="rId11"/>
    <p:sldId id="291" r:id="rId12"/>
    <p:sldId id="1506" r:id="rId13"/>
    <p:sldId id="829" r:id="rId14"/>
    <p:sldId id="673" r:id="rId15"/>
    <p:sldId id="674" r:id="rId16"/>
    <p:sldId id="1516" r:id="rId17"/>
    <p:sldId id="1517" r:id="rId18"/>
    <p:sldId id="1510" r:id="rId19"/>
    <p:sldId id="1511" r:id="rId20"/>
    <p:sldId id="1512" r:id="rId21"/>
    <p:sldId id="1513" r:id="rId22"/>
    <p:sldId id="1514" r:id="rId23"/>
    <p:sldId id="1515" r:id="rId24"/>
    <p:sldId id="1518" r:id="rId25"/>
    <p:sldId id="1519" r:id="rId26"/>
    <p:sldId id="1520" r:id="rId27"/>
    <p:sldId id="1521" r:id="rId28"/>
    <p:sldId id="1522" r:id="rId29"/>
    <p:sldId id="1523" r:id="rId30"/>
    <p:sldId id="1508" r:id="rId31"/>
    <p:sldId id="1507" r:id="rId32"/>
    <p:sldId id="1126" r:id="rId33"/>
    <p:sldId id="1509" r:id="rId34"/>
    <p:sldId id="379" r:id="rId35"/>
    <p:sldId id="1474" r:id="rId36"/>
    <p:sldId id="1475" r:id="rId37"/>
    <p:sldId id="1476" r:id="rId38"/>
    <p:sldId id="1477" r:id="rId39"/>
    <p:sldId id="1478" r:id="rId40"/>
    <p:sldId id="1494" r:id="rId41"/>
    <p:sldId id="1479" r:id="rId42"/>
    <p:sldId id="1480" r:id="rId43"/>
    <p:sldId id="1481" r:id="rId44"/>
    <p:sldId id="386" r:id="rId45"/>
    <p:sldId id="1498" r:id="rId46"/>
    <p:sldId id="654" r:id="rId47"/>
    <p:sldId id="397" r:id="rId48"/>
    <p:sldId id="1499" r:id="rId49"/>
    <p:sldId id="657" r:id="rId50"/>
    <p:sldId id="851" r:id="rId51"/>
    <p:sldId id="331" r:id="rId52"/>
    <p:sldId id="1205" r:id="rId53"/>
    <p:sldId id="914" r:id="rId54"/>
    <p:sldId id="852" r:id="rId55"/>
    <p:sldId id="1245" r:id="rId56"/>
    <p:sldId id="1156" r:id="rId57"/>
    <p:sldId id="1465" r:id="rId58"/>
    <p:sldId id="1466" r:id="rId59"/>
    <p:sldId id="1394" r:id="rId60"/>
    <p:sldId id="1395" r:id="rId61"/>
    <p:sldId id="1401" r:id="rId62"/>
    <p:sldId id="1402" r:id="rId63"/>
    <p:sldId id="1244" r:id="rId64"/>
    <p:sldId id="1285" r:id="rId65"/>
    <p:sldId id="1159" r:id="rId66"/>
    <p:sldId id="686" r:id="rId67"/>
    <p:sldId id="1207" r:id="rId68"/>
    <p:sldId id="1356" r:id="rId69"/>
    <p:sldId id="1357" r:id="rId70"/>
    <p:sldId id="302" r:id="rId71"/>
    <p:sldId id="1421" r:id="rId72"/>
    <p:sldId id="1130" r:id="rId73"/>
    <p:sldId id="1203" r:id="rId74"/>
    <p:sldId id="1263" r:id="rId75"/>
    <p:sldId id="1265" r:id="rId76"/>
    <p:sldId id="305" r:id="rId77"/>
    <p:sldId id="1266" r:id="rId78"/>
    <p:sldId id="306" r:id="rId79"/>
    <p:sldId id="308" r:id="rId80"/>
    <p:sldId id="1131" r:id="rId81"/>
    <p:sldId id="1267" r:id="rId82"/>
    <p:sldId id="1132" r:id="rId83"/>
    <p:sldId id="1268" r:id="rId84"/>
    <p:sldId id="1133" r:id="rId85"/>
    <p:sldId id="313" r:id="rId86"/>
    <p:sldId id="1204" r:id="rId87"/>
    <p:sldId id="1134" r:id="rId88"/>
    <p:sldId id="1242" r:id="rId89"/>
    <p:sldId id="1289" r:id="rId90"/>
    <p:sldId id="1135" r:id="rId91"/>
    <p:sldId id="1136" r:id="rId92"/>
    <p:sldId id="1209" r:id="rId93"/>
    <p:sldId id="1269" r:id="rId94"/>
    <p:sldId id="1137" r:id="rId95"/>
    <p:sldId id="1270" r:id="rId96"/>
    <p:sldId id="1138" r:id="rId97"/>
    <p:sldId id="1139" r:id="rId98"/>
    <p:sldId id="1140" r:id="rId99"/>
    <p:sldId id="1078" r:id="rId100"/>
    <p:sldId id="1141" r:id="rId101"/>
    <p:sldId id="1142" r:id="rId102"/>
    <p:sldId id="1143" r:id="rId103"/>
    <p:sldId id="1388" r:id="rId104"/>
    <p:sldId id="1154" r:id="rId105"/>
    <p:sldId id="1144" r:id="rId106"/>
    <p:sldId id="1155" r:id="rId107"/>
    <p:sldId id="1145" r:id="rId108"/>
    <p:sldId id="1146" r:id="rId109"/>
    <p:sldId id="1147" r:id="rId110"/>
    <p:sldId id="1061" r:id="rId111"/>
    <p:sldId id="1062" r:id="rId112"/>
    <p:sldId id="1063" r:id="rId113"/>
    <p:sldId id="1253" r:id="rId114"/>
    <p:sldId id="1254" r:id="rId115"/>
    <p:sldId id="1255" r:id="rId116"/>
    <p:sldId id="1256" r:id="rId117"/>
    <p:sldId id="1500" r:id="rId118"/>
    <p:sldId id="1501" r:id="rId119"/>
    <p:sldId id="1257" r:id="rId120"/>
    <p:sldId id="1258" r:id="rId121"/>
    <p:sldId id="1259" r:id="rId122"/>
    <p:sldId id="1260" r:id="rId123"/>
    <p:sldId id="1261" r:id="rId124"/>
    <p:sldId id="1170" r:id="rId125"/>
    <p:sldId id="1064" r:id="rId126"/>
    <p:sldId id="1065" r:id="rId127"/>
    <p:sldId id="1447" r:id="rId128"/>
    <p:sldId id="1358" r:id="rId129"/>
    <p:sldId id="1425" r:id="rId130"/>
    <p:sldId id="1441" r:id="rId131"/>
    <p:sldId id="1392" r:id="rId132"/>
    <p:sldId id="1420" r:id="rId133"/>
    <p:sldId id="360" r:id="rId134"/>
    <p:sldId id="801" r:id="rId135"/>
    <p:sldId id="1262" r:id="rId136"/>
    <p:sldId id="362" r:id="rId137"/>
    <p:sldId id="507" r:id="rId138"/>
    <p:sldId id="591" r:id="rId139"/>
    <p:sldId id="385" r:id="rId140"/>
    <p:sldId id="1125" r:id="rId141"/>
    <p:sldId id="387" r:id="rId142"/>
    <p:sldId id="388" r:id="rId143"/>
    <p:sldId id="527" r:id="rId144"/>
    <p:sldId id="529" r:id="rId145"/>
    <p:sldId id="393" r:id="rId146"/>
    <p:sldId id="395" r:id="rId147"/>
    <p:sldId id="947" r:id="rId148"/>
    <p:sldId id="1424" r:id="rId149"/>
    <p:sldId id="702" r:id="rId150"/>
    <p:sldId id="531" r:id="rId151"/>
    <p:sldId id="1362" r:id="rId152"/>
    <p:sldId id="1363" r:id="rId153"/>
    <p:sldId id="949" r:id="rId154"/>
    <p:sldId id="950" r:id="rId155"/>
    <p:sldId id="853" r:id="rId156"/>
    <p:sldId id="1102" r:id="rId157"/>
    <p:sldId id="816" r:id="rId158"/>
    <p:sldId id="414" r:id="rId159"/>
    <p:sldId id="545" r:id="rId160"/>
    <p:sldId id="533" r:id="rId161"/>
    <p:sldId id="534" r:id="rId162"/>
    <p:sldId id="542" r:id="rId163"/>
    <p:sldId id="543" r:id="rId164"/>
    <p:sldId id="1361" r:id="rId165"/>
    <p:sldId id="544" r:id="rId166"/>
    <p:sldId id="1295" r:id="rId167"/>
    <p:sldId id="546" r:id="rId168"/>
    <p:sldId id="522" r:id="rId169"/>
    <p:sldId id="523" r:id="rId170"/>
    <p:sldId id="809" r:id="rId171"/>
    <p:sldId id="526" r:id="rId172"/>
    <p:sldId id="1387" r:id="rId173"/>
    <p:sldId id="524" r:id="rId174"/>
    <p:sldId id="548" r:id="rId175"/>
    <p:sldId id="646" r:id="rId176"/>
    <p:sldId id="647" r:id="rId177"/>
    <p:sldId id="773" r:id="rId178"/>
    <p:sldId id="772" r:id="rId179"/>
    <p:sldId id="549" r:id="rId180"/>
    <p:sldId id="550" r:id="rId181"/>
    <p:sldId id="547" r:id="rId182"/>
    <p:sldId id="515" r:id="rId183"/>
    <p:sldId id="516" r:id="rId184"/>
    <p:sldId id="517" r:id="rId185"/>
    <p:sldId id="551" r:id="rId186"/>
    <p:sldId id="554" r:id="rId187"/>
    <p:sldId id="555" r:id="rId188"/>
    <p:sldId id="1386" r:id="rId189"/>
    <p:sldId id="558" r:id="rId190"/>
    <p:sldId id="1467" r:id="rId191"/>
    <p:sldId id="1468" r:id="rId192"/>
    <p:sldId id="1419" r:id="rId193"/>
    <p:sldId id="562" r:id="rId194"/>
    <p:sldId id="563" r:id="rId195"/>
    <p:sldId id="1296" r:id="rId196"/>
    <p:sldId id="1335" r:id="rId197"/>
    <p:sldId id="1336" r:id="rId198"/>
    <p:sldId id="625" r:id="rId199"/>
    <p:sldId id="1150" r:id="rId200"/>
    <p:sldId id="1240" r:id="rId201"/>
    <p:sldId id="1414" r:id="rId202"/>
    <p:sldId id="1444" r:id="rId203"/>
    <p:sldId id="1152" r:id="rId204"/>
    <p:sldId id="1153" r:id="rId205"/>
    <p:sldId id="436" r:id="rId206"/>
    <p:sldId id="402" r:id="rId207"/>
    <p:sldId id="403" r:id="rId208"/>
    <p:sldId id="404" r:id="rId209"/>
    <p:sldId id="1075" r:id="rId210"/>
    <p:sldId id="1076" r:id="rId211"/>
    <p:sldId id="1219" r:id="rId212"/>
    <p:sldId id="421" r:id="rId213"/>
    <p:sldId id="564" r:id="rId214"/>
    <p:sldId id="1364" r:id="rId215"/>
    <p:sldId id="826" r:id="rId216"/>
    <p:sldId id="566" r:id="rId217"/>
    <p:sldId id="1211" r:id="rId218"/>
    <p:sldId id="1430" r:id="rId219"/>
    <p:sldId id="1460" r:id="rId220"/>
    <p:sldId id="820" r:id="rId221"/>
    <p:sldId id="821" r:id="rId222"/>
    <p:sldId id="1077" r:id="rId223"/>
    <p:sldId id="1177" r:id="rId224"/>
    <p:sldId id="798" r:id="rId225"/>
    <p:sldId id="1215" r:id="rId226"/>
    <p:sldId id="1427" r:id="rId227"/>
    <p:sldId id="1225" r:id="rId228"/>
    <p:sldId id="1212" r:id="rId229"/>
    <p:sldId id="1213" r:id="rId230"/>
    <p:sldId id="1216" r:id="rId231"/>
    <p:sldId id="1210" r:id="rId232"/>
    <p:sldId id="1151" r:id="rId233"/>
    <p:sldId id="1217" r:id="rId234"/>
    <p:sldId id="1226" r:id="rId235"/>
    <p:sldId id="443" r:id="rId236"/>
    <p:sldId id="445" r:id="rId237"/>
    <p:sldId id="446" r:id="rId238"/>
    <p:sldId id="1293" r:id="rId239"/>
    <p:sldId id="1403" r:id="rId240"/>
    <p:sldId id="1290" r:id="rId241"/>
    <p:sldId id="1294" r:id="rId242"/>
    <p:sldId id="1283" r:id="rId243"/>
    <p:sldId id="1292" r:id="rId244"/>
    <p:sldId id="440" r:id="rId245"/>
    <p:sldId id="823" r:id="rId246"/>
    <p:sldId id="570" r:id="rId247"/>
    <p:sldId id="827" r:id="rId248"/>
    <p:sldId id="453" r:id="rId249"/>
    <p:sldId id="574" r:id="rId250"/>
    <p:sldId id="838" r:id="rId251"/>
    <p:sldId id="839" r:id="rId252"/>
    <p:sldId id="1271" r:id="rId253"/>
    <p:sldId id="1059" r:id="rId254"/>
    <p:sldId id="1060" r:id="rId255"/>
    <p:sldId id="1418" r:id="rId256"/>
    <p:sldId id="576" r:id="rId257"/>
    <p:sldId id="824" r:id="rId258"/>
    <p:sldId id="577" r:id="rId259"/>
    <p:sldId id="935" r:id="rId260"/>
    <p:sldId id="371" r:id="rId261"/>
    <p:sldId id="575" r:id="rId262"/>
    <p:sldId id="1426" r:id="rId263"/>
    <p:sldId id="1165" r:id="rId264"/>
    <p:sldId id="1166" r:id="rId265"/>
    <p:sldId id="937" r:id="rId266"/>
    <p:sldId id="894" r:id="rId267"/>
    <p:sldId id="532" r:id="rId268"/>
    <p:sldId id="1167" r:id="rId269"/>
    <p:sldId id="1168" r:id="rId270"/>
    <p:sldId id="587" r:id="rId271"/>
    <p:sldId id="675" r:id="rId272"/>
    <p:sldId id="588" r:id="rId273"/>
    <p:sldId id="997" r:id="rId274"/>
    <p:sldId id="856" r:id="rId275"/>
    <p:sldId id="857" r:id="rId276"/>
    <p:sldId id="706" r:id="rId277"/>
    <p:sldId id="589" r:id="rId278"/>
    <p:sldId id="998" r:id="rId279"/>
    <p:sldId id="707" r:id="rId280"/>
    <p:sldId id="815" r:id="rId281"/>
    <p:sldId id="1410"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508" r:id="rId297"/>
    <p:sldId id="622" r:id="rId298"/>
    <p:sldId id="1194" r:id="rId299"/>
    <p:sldId id="989" r:id="rId300"/>
    <p:sldId id="1228" r:id="rId301"/>
    <p:sldId id="987" r:id="rId302"/>
    <p:sldId id="623" r:id="rId303"/>
    <p:sldId id="1035" r:id="rId304"/>
    <p:sldId id="1196" r:id="rId305"/>
    <p:sldId id="990" r:id="rId306"/>
    <p:sldId id="991" r:id="rId307"/>
    <p:sldId id="1224" r:id="rId308"/>
    <p:sldId id="627" r:id="rId309"/>
    <p:sldId id="628" r:id="rId310"/>
    <p:sldId id="1036" r:id="rId311"/>
    <p:sldId id="626" r:id="rId312"/>
    <p:sldId id="992" r:id="rId313"/>
    <p:sldId id="1037" r:id="rId314"/>
    <p:sldId id="629" r:id="rId315"/>
    <p:sldId id="1274" r:id="rId316"/>
    <p:sldId id="1038" r:id="rId317"/>
    <p:sldId id="630" r:id="rId318"/>
    <p:sldId id="1039" r:id="rId319"/>
    <p:sldId id="1082" r:id="rId320"/>
    <p:sldId id="1197" r:id="rId321"/>
    <p:sldId id="818" r:id="rId322"/>
    <p:sldId id="1199" r:id="rId323"/>
    <p:sldId id="1081" r:id="rId324"/>
    <p:sldId id="631" r:id="rId325"/>
    <p:sldId id="993" r:id="rId326"/>
    <p:sldId id="1083" r:id="rId327"/>
    <p:sldId id="1198" r:id="rId328"/>
    <p:sldId id="913" r:id="rId329"/>
    <p:sldId id="1200" r:id="rId330"/>
    <p:sldId id="1085" r:id="rId331"/>
    <p:sldId id="1201" r:id="rId332"/>
    <p:sldId id="994" r:id="rId333"/>
    <p:sldId id="1272" r:id="rId334"/>
    <p:sldId id="1084" r:id="rId335"/>
    <p:sldId id="751" r:id="rId336"/>
    <p:sldId id="352" r:id="rId337"/>
    <p:sldId id="1275" r:id="rId338"/>
    <p:sldId id="633" r:id="rId339"/>
    <p:sldId id="521" r:id="rId340"/>
    <p:sldId id="1337" r:id="rId341"/>
    <p:sldId id="1160" r:id="rId342"/>
    <p:sldId id="1340" r:id="rId343"/>
    <p:sldId id="1352" r:id="rId344"/>
    <p:sldId id="368" r:id="rId345"/>
    <p:sldId id="636" r:id="rId346"/>
    <p:sldId id="663" r:id="rId347"/>
    <p:sldId id="664" r:id="rId348"/>
    <p:sldId id="637" r:id="rId349"/>
    <p:sldId id="638" r:id="rId350"/>
    <p:sldId id="712" r:id="rId351"/>
    <p:sldId id="713" r:id="rId352"/>
    <p:sldId id="714" r:id="rId353"/>
    <p:sldId id="836" r:id="rId354"/>
    <p:sldId id="837" r:id="rId355"/>
    <p:sldId id="342" r:id="rId356"/>
    <p:sldId id="1067" r:id="rId357"/>
    <p:sldId id="1473" r:id="rId358"/>
    <p:sldId id="1343" r:id="rId359"/>
    <p:sldId id="1068" r:id="rId360"/>
    <p:sldId id="727" r:id="rId361"/>
    <p:sldId id="728" r:id="rId362"/>
    <p:sldId id="781" r:id="rId363"/>
    <p:sldId id="1007" r:id="rId364"/>
    <p:sldId id="730" r:id="rId365"/>
    <p:sldId id="1264" r:id="rId366"/>
    <p:sldId id="1448" r:id="rId367"/>
    <p:sldId id="1449" r:id="rId368"/>
    <p:sldId id="1450" r:id="rId369"/>
    <p:sldId id="1157" r:id="rId370"/>
    <p:sldId id="1158" r:id="rId371"/>
    <p:sldId id="775" r:id="rId372"/>
    <p:sldId id="354" r:id="rId373"/>
    <p:sldId id="735" r:id="rId374"/>
    <p:sldId id="738" r:id="rId375"/>
    <p:sldId id="774" r:id="rId376"/>
    <p:sldId id="1453" r:id="rId377"/>
    <p:sldId id="737" r:id="rId378"/>
    <p:sldId id="740" r:id="rId379"/>
    <p:sldId id="683" r:id="rId380"/>
    <p:sldId id="684" r:id="rId381"/>
    <p:sldId id="682" r:id="rId382"/>
    <p:sldId id="1405" r:id="rId383"/>
    <p:sldId id="1434" r:id="rId384"/>
    <p:sldId id="1432" r:id="rId385"/>
    <p:sldId id="1385" r:id="rId386"/>
    <p:sldId id="1433" r:id="rId387"/>
    <p:sldId id="1438" r:id="rId388"/>
    <p:sldId id="1439" r:id="rId389"/>
    <p:sldId id="1440" r:id="rId390"/>
    <p:sldId id="1431" r:id="rId391"/>
    <p:sldId id="1436" r:id="rId392"/>
    <p:sldId id="968" r:id="rId393"/>
    <p:sldId id="969" r:id="rId394"/>
    <p:sldId id="609" r:id="rId395"/>
    <p:sldId id="610" r:id="rId396"/>
    <p:sldId id="703" r:id="rId397"/>
    <p:sldId id="611" r:id="rId398"/>
    <p:sldId id="612" r:id="rId399"/>
    <p:sldId id="704" r:id="rId400"/>
    <p:sldId id="613" r:id="rId401"/>
    <p:sldId id="705" r:id="rId402"/>
    <p:sldId id="614" r:id="rId403"/>
    <p:sldId id="1045" r:id="rId404"/>
    <p:sldId id="1382" r:id="rId405"/>
    <p:sldId id="1492" r:id="rId406"/>
    <p:sldId id="986" r:id="rId407"/>
    <p:sldId id="427" r:id="rId408"/>
    <p:sldId id="689" r:id="rId409"/>
    <p:sldId id="731" r:id="rId410"/>
    <p:sldId id="732" r:id="rId411"/>
    <p:sldId id="758" r:id="rId412"/>
    <p:sldId id="759" r:id="rId413"/>
    <p:sldId id="1417" r:id="rId414"/>
    <p:sldId id="916" r:id="rId415"/>
    <p:sldId id="917" r:id="rId416"/>
    <p:sldId id="840" r:id="rId417"/>
    <p:sldId id="841" r:id="rId418"/>
    <p:sldId id="939" r:id="rId419"/>
    <p:sldId id="766" r:id="rId420"/>
    <p:sldId id="767" r:id="rId421"/>
    <p:sldId id="776" r:id="rId422"/>
    <p:sldId id="752" r:id="rId423"/>
    <p:sldId id="753" r:id="rId424"/>
    <p:sldId id="764" r:id="rId425"/>
    <p:sldId id="765" r:id="rId426"/>
    <p:sldId id="1472" r:id="rId427"/>
    <p:sldId id="874" r:id="rId428"/>
    <p:sldId id="946" r:id="rId429"/>
    <p:sldId id="943" r:id="rId430"/>
    <p:sldId id="755" r:id="rId431"/>
    <p:sldId id="754" r:id="rId432"/>
    <p:sldId id="670" r:id="rId433"/>
    <p:sldId id="1347" r:id="rId434"/>
    <p:sldId id="777" r:id="rId435"/>
    <p:sldId id="762" r:id="rId436"/>
    <p:sldId id="763" r:id="rId437"/>
    <p:sldId id="769" r:id="rId438"/>
    <p:sldId id="1398" r:id="rId439"/>
    <p:sldId id="770" r:id="rId440"/>
    <p:sldId id="873" r:id="rId441"/>
    <p:sldId id="875" r:id="rId442"/>
    <p:sldId id="1469" r:id="rId443"/>
    <p:sldId id="1412" r:id="rId444"/>
    <p:sldId id="583" r:id="rId445"/>
    <p:sldId id="584" r:id="rId446"/>
    <p:sldId id="585" r:id="rId447"/>
    <p:sldId id="1069" r:id="rId448"/>
    <p:sldId id="1442" r:id="rId449"/>
    <p:sldId id="952" r:id="rId450"/>
    <p:sldId id="1348" r:id="rId451"/>
    <p:sldId id="1349" r:id="rId452"/>
    <p:sldId id="1396" r:id="rId453"/>
    <p:sldId id="1397" r:id="rId454"/>
    <p:sldId id="1350" r:id="rId455"/>
    <p:sldId id="761" r:id="rId456"/>
    <p:sldId id="1404" r:id="rId457"/>
    <p:sldId id="861" r:id="rId458"/>
    <p:sldId id="862" r:id="rId459"/>
    <p:sldId id="756" r:id="rId460"/>
    <p:sldId id="771" r:id="rId461"/>
    <p:sldId id="876" r:id="rId462"/>
    <p:sldId id="1471" r:id="rId463"/>
    <p:sldId id="1393" r:id="rId464"/>
    <p:sldId id="1389" r:id="rId465"/>
    <p:sldId id="1457" r:id="rId466"/>
    <p:sldId id="1458" r:id="rId467"/>
    <p:sldId id="1459" r:id="rId468"/>
    <p:sldId id="1505" r:id="rId469"/>
    <p:sldId id="1428" r:id="rId470"/>
    <p:sldId id="778" r:id="rId471"/>
    <p:sldId id="779" r:id="rId472"/>
    <p:sldId id="834" r:id="rId473"/>
    <p:sldId id="780" r:id="rId474"/>
    <p:sldId id="833" r:id="rId475"/>
    <p:sldId id="783" r:id="rId476"/>
    <p:sldId id="880" r:id="rId477"/>
    <p:sldId id="881" r:id="rId478"/>
    <p:sldId id="879" r:id="rId479"/>
    <p:sldId id="866" r:id="rId480"/>
    <p:sldId id="1341" r:id="rId481"/>
    <p:sldId id="1390" r:id="rId482"/>
    <p:sldId id="1391" r:id="rId483"/>
    <p:sldId id="878" r:id="rId484"/>
    <p:sldId id="867" r:id="rId485"/>
    <p:sldId id="868" r:id="rId486"/>
    <p:sldId id="870" r:id="rId487"/>
    <p:sldId id="1241" r:id="rId488"/>
    <p:sldId id="1411" r:id="rId489"/>
    <p:sldId id="869" r:id="rId490"/>
    <p:sldId id="1342" r:id="rId491"/>
    <p:sldId id="1367" r:id="rId492"/>
    <p:sldId id="1377" r:id="rId493"/>
    <p:sldId id="1379" r:id="rId494"/>
    <p:sldId id="1368" r:id="rId495"/>
    <p:sldId id="1369" r:id="rId496"/>
    <p:sldId id="1380" r:id="rId497"/>
    <p:sldId id="1381" r:id="rId498"/>
    <p:sldId id="1370" r:id="rId499"/>
    <p:sldId id="1371" r:id="rId500"/>
    <p:sldId id="1372" r:id="rId501"/>
    <p:sldId id="1373" r:id="rId502"/>
    <p:sldId id="1374" r:id="rId503"/>
    <p:sldId id="1375"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1502" r:id="rId523"/>
    <p:sldId id="1456" r:id="rId524"/>
    <p:sldId id="1489" r:id="rId525"/>
    <p:sldId id="1503" r:id="rId526"/>
    <p:sldId id="1493" r:id="rId527"/>
    <p:sldId id="1495" r:id="rId528"/>
    <p:sldId id="1504" r:id="rId5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EAE2DA"/>
    <a:srgbClr val="39AE0A"/>
    <a:srgbClr val="F63122"/>
    <a:srgbClr val="CAA496"/>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commentAuthors" Target="commentAuthor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notesMaster" Target="notesMasters/notesMaster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71</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6.png"/></Relationships>
</file>

<file path=ppt/slides/_rels/slide3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10057472"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H2 Database</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241010" y="4382986"/>
            <a:ext cx="8146907" cy="892552"/>
          </a:xfrm>
          <a:prstGeom prst="rect">
            <a:avLst/>
          </a:prstGeom>
        </p:spPr>
        <p:txBody>
          <a:bodyPr wrap="square">
            <a:spAutoFit/>
          </a:bodyPr>
          <a:lstStyle>
            <a:defPPr>
              <a:defRPr lang="en-US"/>
            </a:defPPr>
            <a:lvl1pPr>
              <a:defRPr sz="2400">
                <a:solidFill>
                  <a:schemeClr val="accent6">
                    <a:lumMod val="50000"/>
                  </a:schemeClr>
                </a:solidFill>
              </a:defRPr>
            </a:lvl1pPr>
          </a:lstStyle>
          <a:p>
            <a:pPr marL="342900" indent="-342900">
              <a:buFont typeface="Arial" panose="020B0604020202020204" pitchFamily="34" charset="0"/>
              <a:buChar char="•"/>
            </a:pPr>
            <a:r>
              <a:rPr lang="en-US" sz="2200" dirty="0">
                <a:solidFill>
                  <a:schemeClr val="accent5">
                    <a:lumMod val="50000"/>
                  </a:schemeClr>
                </a:solidFill>
              </a:rPr>
              <a:t>H2 Database is case-sensitive.</a:t>
            </a:r>
          </a:p>
          <a:p>
            <a:pPr marL="171450" indent="-171450">
              <a:buFont typeface="Arial" panose="020B0604020202020204" pitchFamily="34" charset="0"/>
              <a:buChar char="•"/>
            </a:pPr>
            <a:endParaRPr lang="en-US" sz="800" dirty="0">
              <a:solidFill>
                <a:schemeClr val="accent5">
                  <a:lumMod val="50000"/>
                </a:schemeClr>
              </a:solidFill>
            </a:endParaRPr>
          </a:p>
          <a:p>
            <a:pPr marL="342900" indent="-342900">
              <a:buFont typeface="Arial" panose="020B0604020202020204" pitchFamily="34" charset="0"/>
              <a:buChar char="•"/>
            </a:pPr>
            <a:r>
              <a:rPr lang="en-US" sz="2200" dirty="0">
                <a:solidFill>
                  <a:schemeClr val="accent5">
                    <a:lumMod val="50000"/>
                  </a:schemeClr>
                </a:solidFill>
              </a:rPr>
              <a:t>Use single quotes for string.</a:t>
            </a:r>
            <a:endParaRPr lang="en-IN" sz="2200" dirty="0">
              <a:solidFill>
                <a:schemeClr val="accent5">
                  <a:lumMod val="50000"/>
                </a:schemeClr>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207617375"/>
              </p:ext>
            </p:extLst>
          </p:nvPr>
        </p:nvGraphicFramePr>
        <p:xfrm>
          <a:off x="407368" y="764704"/>
          <a:ext cx="11377264" cy="2595880"/>
        </p:xfrm>
        <a:graphic>
          <a:graphicData uri="http://schemas.openxmlformats.org/drawingml/2006/table">
            <a:tbl>
              <a:tblPr firstRow="1" bandRow="1">
                <a:tableStyleId>{7E9639D4-E3E2-4D34-9284-5A2195B3D0D7}</a:tableStyleId>
              </a:tblPr>
              <a:tblGrid>
                <a:gridCol w="4674628">
                  <a:extLst>
                    <a:ext uri="{9D8B030D-6E8A-4147-A177-3AD203B41FA5}">
                      <a16:colId xmlns:a16="http://schemas.microsoft.com/office/drawing/2014/main" val="20000"/>
                    </a:ext>
                  </a:extLst>
                </a:gridCol>
                <a:gridCol w="6702636">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TINYINT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 -128 to +127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SMALLINT</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-32768</a:t>
                      </a:r>
                      <a:r>
                        <a:rPr lang="en-US" sz="1800" b="0" i="0" kern="1200" dirty="0">
                          <a:solidFill>
                            <a:schemeClr val="tx1"/>
                          </a:solidFill>
                          <a:effectLst/>
                          <a:latin typeface="Arial" panose="020B0604020202020204" pitchFamily="34" charset="0"/>
                          <a:ea typeface="+mn-ea"/>
                          <a:cs typeface="Arial" panose="020B0604020202020204" pitchFamily="34" charset="0"/>
                        </a:rPr>
                        <a:t> to </a:t>
                      </a:r>
                      <a:r>
                        <a:rPr lang="en-US" sz="1800" dirty="0">
                          <a:latin typeface="Arial" panose="020B0604020202020204" pitchFamily="34" charset="0"/>
                          <a:cs typeface="Arial" panose="020B0604020202020204" pitchFamily="34" charset="0"/>
                        </a:rPr>
                        <a:t>32767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INTEGER</a:t>
                      </a:r>
                    </a:p>
                  </a:txBody>
                  <a:tcPr marL="91428" marR="91428" anchor="ctr">
                    <a:solidFill>
                      <a:schemeClr val="bg1"/>
                    </a:solidFill>
                  </a:tcPr>
                </a:tc>
                <a:tc>
                  <a:txBody>
                    <a:bodyPr/>
                    <a:lstStyle/>
                    <a:p>
                      <a:r>
                        <a:rPr lang="en-US" sz="1800" dirty="0">
                          <a:latin typeface="Arial" panose="020B0604020202020204" pitchFamily="34" charset="0"/>
                          <a:cs typeface="Arial" panose="020B0604020202020204" pitchFamily="34" charset="0"/>
                        </a:rPr>
                        <a:t>-2147483648 to 2147483647</a:t>
                      </a:r>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BIGINT</a:t>
                      </a:r>
                    </a:p>
                  </a:txBody>
                  <a:tcPr marL="91428" marR="91428" anchor="ctr">
                    <a:solidFill>
                      <a:schemeClr val="bg1"/>
                    </a:solidFill>
                  </a:tcPr>
                </a:tc>
                <a:tc>
                  <a:txBody>
                    <a:bodyPr/>
                    <a:lstStyle/>
                    <a:p>
                      <a:r>
                        <a:rPr kumimoji="0" lang="en-IN" sz="18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NUMERIC</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DECIMAL</a:t>
                      </a:r>
                      <a:r>
                        <a:rPr lang="en-IN" sz="1800" dirty="0">
                          <a:solidFill>
                            <a:schemeClr val="tx1"/>
                          </a:solidFill>
                          <a:latin typeface="Arial" panose="020B0604020202020204" pitchFamily="34" charset="0"/>
                          <a:cs typeface="Arial" panose="020B0604020202020204" pitchFamily="34" charset="0"/>
                        </a:rPr>
                        <a:t>[ ( </a:t>
                      </a:r>
                      <a:r>
                        <a:rPr lang="en-IN" sz="1800" i="1" dirty="0">
                          <a:solidFill>
                            <a:schemeClr val="tx1"/>
                          </a:solidFill>
                          <a:latin typeface="Arial" panose="020B0604020202020204" pitchFamily="34" charset="0"/>
                          <a:cs typeface="Arial" panose="020B0604020202020204" pitchFamily="34" charset="0"/>
                        </a:rPr>
                        <a:t>precisionInt</a:t>
                      </a:r>
                      <a:r>
                        <a:rPr lang="en-IN" sz="1800" dirty="0">
                          <a:solidFill>
                            <a:schemeClr val="tx1"/>
                          </a:solidFill>
                          <a:latin typeface="Arial" panose="020B0604020202020204" pitchFamily="34" charset="0"/>
                          <a:cs typeface="Arial" panose="020B0604020202020204" pitchFamily="34" charset="0"/>
                        </a:rPr>
                        <a:t> [ , </a:t>
                      </a:r>
                      <a:r>
                        <a:rPr lang="en-IN" sz="1800" i="1" dirty="0">
                          <a:solidFill>
                            <a:schemeClr val="tx1"/>
                          </a:solidFill>
                          <a:latin typeface="Arial" panose="020B0604020202020204" pitchFamily="34" charset="0"/>
                          <a:cs typeface="Arial" panose="020B0604020202020204" pitchFamily="34" charset="0"/>
                        </a:rPr>
                        <a:t>scaleInt</a:t>
                      </a:r>
                      <a:r>
                        <a:rPr lang="en-IN" sz="1800" dirty="0">
                          <a:solidFill>
                            <a:schemeClr val="tx1"/>
                          </a:solidFill>
                          <a:latin typeface="Arial" panose="020B0604020202020204" pitchFamily="34" charset="0"/>
                          <a:cs typeface="Arial" panose="020B0604020202020204" pitchFamily="34" charset="0"/>
                        </a:rPr>
                        <a:t> ] ) ]</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graphicFrame>
        <p:nvGraphicFramePr>
          <p:cNvPr id="3" name="Table 2">
            <a:extLst>
              <a:ext uri="{FF2B5EF4-FFF2-40B4-BE49-F238E27FC236}">
                <a16:creationId xmlns:a16="http://schemas.microsoft.com/office/drawing/2014/main" id="{99048249-F0B9-9707-2407-7C01037AECA6}"/>
              </a:ext>
            </a:extLst>
          </p:cNvPr>
          <p:cNvGraphicFramePr>
            <a:graphicFrameLocks noGrp="1"/>
          </p:cNvGraphicFramePr>
          <p:nvPr>
            <p:extLst>
              <p:ext uri="{D42A27DB-BD31-4B8C-83A1-F6EECF244321}">
                <p14:modId xmlns:p14="http://schemas.microsoft.com/office/powerpoint/2010/main" val="763913096"/>
              </p:ext>
            </p:extLst>
          </p:nvPr>
        </p:nvGraphicFramePr>
        <p:xfrm>
          <a:off x="407368" y="4157791"/>
          <a:ext cx="11377264" cy="111252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DATE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YYYY-MM-DD</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TIME</a:t>
                      </a:r>
                    </a:p>
                  </a:txBody>
                  <a:tcPr marL="91428" marR="91428" anchor="ctr">
                    <a:solidFill>
                      <a:schemeClr val="bg1"/>
                    </a:solidFill>
                  </a:tcPr>
                </a:tc>
                <a:tc>
                  <a:txBody>
                    <a:bodyPr/>
                    <a:lstStyle/>
                    <a:p>
                      <a:r>
                        <a:rPr lang="en-IN" sz="1800" b="0" i="0" kern="1200" dirty="0">
                          <a:solidFill>
                            <a:schemeClr val="tx1"/>
                          </a:solidFill>
                          <a:effectLst/>
                          <a:latin typeface="Arial" panose="020B0604020202020204" pitchFamily="34" charset="0"/>
                          <a:ea typeface="+mn-ea"/>
                          <a:cs typeface="Arial" panose="020B0604020202020204" pitchFamily="34" charset="0"/>
                        </a:rPr>
                        <a:t>HH:MM:SS</a:t>
                      </a: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437E910-A934-56F6-7528-08D5E2DD12BF}"/>
              </a:ext>
            </a:extLst>
          </p:cNvPr>
          <p:cNvSpPr/>
          <p:nvPr/>
        </p:nvSpPr>
        <p:spPr>
          <a:xfrm>
            <a:off x="1484662" y="3429000"/>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6" name="Rectangle 5">
            <a:extLst>
              <a:ext uri="{FF2B5EF4-FFF2-40B4-BE49-F238E27FC236}">
                <a16:creationId xmlns:a16="http://schemas.microsoft.com/office/drawing/2014/main" id="{D0ADCCC4-DDE4-D9AC-3C57-47C99C6643A6}"/>
              </a:ext>
            </a:extLst>
          </p:cNvPr>
          <p:cNvSpPr/>
          <p:nvPr/>
        </p:nvSpPr>
        <p:spPr>
          <a:xfrm>
            <a:off x="1484662" y="5301208"/>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graphicFrame>
        <p:nvGraphicFramePr>
          <p:cNvPr id="7" name="Table 6">
            <a:extLst>
              <a:ext uri="{FF2B5EF4-FFF2-40B4-BE49-F238E27FC236}">
                <a16:creationId xmlns:a16="http://schemas.microsoft.com/office/drawing/2014/main" id="{43A88CDB-9957-E74C-4BD2-DE2DD8857C01}"/>
              </a:ext>
            </a:extLst>
          </p:cNvPr>
          <p:cNvGraphicFramePr>
            <a:graphicFrameLocks noGrp="1"/>
          </p:cNvGraphicFramePr>
          <p:nvPr>
            <p:extLst>
              <p:ext uri="{D42A27DB-BD31-4B8C-83A1-F6EECF244321}">
                <p14:modId xmlns:p14="http://schemas.microsoft.com/office/powerpoint/2010/main" val="707806243"/>
              </p:ext>
            </p:extLst>
          </p:nvPr>
        </p:nvGraphicFramePr>
        <p:xfrm>
          <a:off x="407368" y="6021288"/>
          <a:ext cx="11377264" cy="741680"/>
        </p:xfrm>
        <a:graphic>
          <a:graphicData uri="http://schemas.openxmlformats.org/drawingml/2006/table">
            <a:tbl>
              <a:tblPr firstRow="1" bandRow="1">
                <a:tableStyleId>{7E9639D4-E3E2-4D34-9284-5A2195B3D0D7}</a:tableStyleId>
              </a:tblPr>
              <a:tblGrid>
                <a:gridCol w="5027163">
                  <a:extLst>
                    <a:ext uri="{9D8B030D-6E8A-4147-A177-3AD203B41FA5}">
                      <a16:colId xmlns:a16="http://schemas.microsoft.com/office/drawing/2014/main" val="20000"/>
                    </a:ext>
                  </a:extLst>
                </a:gridCol>
                <a:gridCol w="6350101">
                  <a:extLst>
                    <a:ext uri="{9D8B030D-6E8A-4147-A177-3AD203B41FA5}">
                      <a16:colId xmlns:a16="http://schemas.microsoft.com/office/drawing/2014/main" val="20002"/>
                    </a:ext>
                  </a:extLst>
                </a:gridCol>
              </a:tblGrid>
              <a:tr h="370840">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pPr algn="l"/>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BOOLEAN</a:t>
                      </a:r>
                    </a:p>
                  </a:txBody>
                  <a:tcPr marL="91428" marR="91428" anchor="ctr">
                    <a:solidFill>
                      <a:schemeClr val="bg1"/>
                    </a:solidFill>
                  </a:tcPr>
                </a:tc>
                <a:tc>
                  <a:txBody>
                    <a:bodyPr/>
                    <a:lstStyle/>
                    <a:p>
                      <a:r>
                        <a:rPr lang="en-IN" sz="1800" dirty="0">
                          <a:solidFill>
                            <a:srgbClr val="FF0000"/>
                          </a:solidFill>
                          <a:latin typeface="Arial" panose="020B0604020202020204" pitchFamily="34" charset="0"/>
                          <a:cs typeface="Arial" panose="020B0604020202020204" pitchFamily="34" charset="0"/>
                        </a:rPr>
                        <a:t>TODO</a:t>
                      </a:r>
                    </a:p>
                  </a:txBody>
                  <a:tcPr marL="91428" marR="91428" anchor="c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5937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are </a:t>
            </a:r>
            <a:r>
              <a:rPr lang="en-IN" b="1" dirty="0">
                <a:latin typeface="Arial" panose="020B0604020202020204" pitchFamily="34" charset="0"/>
                <a:cs typeface="Arial" panose="020B0604020202020204" pitchFamily="34" charset="0"/>
              </a:rPr>
              <a:t>synonym of BOOLEAN</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CHARACTER VARYING</a:t>
            </a:r>
            <a:r>
              <a:rPr lang="en-IN" dirty="0">
                <a:solidFill>
                  <a:schemeClr val="bg1">
                    <a:lumMod val="50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'-7’</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669900"/>
                </a:solidFill>
                <a:latin typeface="Liberation Mono"/>
              </a:rPr>
              <a:t>'S’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74078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a:t>
            </a:r>
          </a:p>
        </p:txBody>
      </p:sp>
      <p:graphicFrame>
        <p:nvGraphicFramePr>
          <p:cNvPr id="2" name="Table 1"/>
          <p:cNvGraphicFramePr>
            <a:graphicFrameLocks noGrp="1"/>
          </p:cNvGraphicFramePr>
          <p:nvPr>
            <p:extLst>
              <p:ext uri="{D42A27DB-BD31-4B8C-83A1-F6EECF244321}">
                <p14:modId xmlns:p14="http://schemas.microsoft.com/office/powerpoint/2010/main" val="1382366861"/>
              </p:ext>
            </p:extLst>
          </p:nvPr>
        </p:nvGraphicFramePr>
        <p:xfrm>
          <a:off x="335360" y="764704"/>
          <a:ext cx="11521280" cy="2595880"/>
        </p:xfrm>
        <a:graphic>
          <a:graphicData uri="http://schemas.openxmlformats.org/drawingml/2006/table">
            <a:tbl>
              <a:tblPr firstRow="1" bandRow="1">
                <a:tableStyleId>{7E9639D4-E3E2-4D34-9284-5A2195B3D0D7}</a:tableStyleId>
              </a:tblPr>
              <a:tblGrid>
                <a:gridCol w="6384404">
                  <a:extLst>
                    <a:ext uri="{9D8B030D-6E8A-4147-A177-3AD203B41FA5}">
                      <a16:colId xmlns:a16="http://schemas.microsoft.com/office/drawing/2014/main" val="20000"/>
                    </a:ext>
                  </a:extLst>
                </a:gridCol>
                <a:gridCol w="5136876">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kumimoji="0" lang="en-US" sz="1800" b="0" i="0" kern="1200" dirty="0">
                          <a:solidFill>
                            <a:schemeClr val="accent2">
                              <a:lumMod val="50000"/>
                            </a:schemeClr>
                          </a:solidFill>
                          <a:effectLst/>
                          <a:latin typeface="Arial" panose="020B0604020202020204" pitchFamily="34" charset="0"/>
                          <a:ea typeface="+mn-ea"/>
                          <a:cs typeface="Arial" panose="020B0604020202020204" pitchFamily="34" charset="0"/>
                        </a:rPr>
                        <a:t>ENUM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r>
                        <a:rPr kumimoji="0" lang="en-US" sz="1800" b="0" i="1" kern="1200" dirty="0">
                          <a:solidFill>
                            <a:schemeClr val="tx1"/>
                          </a:solidFill>
                          <a:effectLst/>
                          <a:latin typeface="Arial" panose="020B0604020202020204" pitchFamily="34" charset="0"/>
                          <a:ea typeface="+mn-ea"/>
                          <a:cs typeface="Arial" panose="020B0604020202020204" pitchFamily="34" charset="0"/>
                        </a:rPr>
                        <a:t>string1, string2, . . .</a:t>
                      </a:r>
                      <a:r>
                        <a:rPr kumimoji="0" lang="en-US" sz="1800" b="0" i="0" kern="1200" dirty="0">
                          <a:solidFill>
                            <a:schemeClr val="tx1"/>
                          </a:solidFill>
                          <a:effectLst/>
                          <a:latin typeface="Arial" panose="020B0604020202020204" pitchFamily="34" charset="0"/>
                          <a:ea typeface="+mn-ea"/>
                          <a:cs typeface="Arial" panose="020B0604020202020204" pitchFamily="34" charset="0"/>
                        </a:rPr>
                        <a:t> )</a:t>
                      </a:r>
                      <a:endPar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UUID</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dirty="0">
                          <a:solidFill>
                            <a:schemeClr val="tx1"/>
                          </a:solidFill>
                          <a:latin typeface="Arial" panose="020B0604020202020204" pitchFamily="34" charset="0"/>
                          <a:cs typeface="Arial" panose="020B0604020202020204" pitchFamily="34" charset="0"/>
                        </a:rPr>
                        <a:t>baseDataType</a:t>
                      </a:r>
                      <a:r>
                        <a:rPr lang="en-IN" sz="1800" dirty="0">
                          <a:solidFill>
                            <a:schemeClr val="tx1"/>
                          </a:solidFill>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ARRAY</a:t>
                      </a:r>
                      <a:r>
                        <a:rPr lang="en-IN" sz="1800" dirty="0">
                          <a:solidFill>
                            <a:schemeClr val="tx1"/>
                          </a:solidFill>
                          <a:latin typeface="Arial" panose="020B0604020202020204" pitchFamily="34" charset="0"/>
                          <a:cs typeface="Arial" panose="020B0604020202020204" pitchFamily="34" charset="0"/>
                        </a:rPr>
                        <a:t>[ </a:t>
                      </a:r>
                      <a:r>
                        <a:rPr lang="en-IN" sz="1800" i="1" dirty="0">
                          <a:solidFill>
                            <a:schemeClr val="tx1"/>
                          </a:solidFill>
                          <a:latin typeface="Arial" panose="020B0604020202020204" pitchFamily="34" charset="0"/>
                          <a:cs typeface="Arial" panose="020B0604020202020204" pitchFamily="34" charset="0"/>
                        </a:rPr>
                        <a:t>maximumCardinalityInt</a:t>
                      </a:r>
                      <a:r>
                        <a:rPr lang="en-IN" sz="1800" dirty="0">
                          <a:solidFill>
                            <a:schemeClr val="tx1"/>
                          </a:solidFill>
                          <a:latin typeface="Arial" panose="020B0604020202020204" pitchFamily="34" charset="0"/>
                          <a:cs typeface="Arial" panose="020B0604020202020204" pitchFamily="34" charset="0"/>
                        </a:rPr>
                        <a:t> ]</a:t>
                      </a: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endParaRPr lang="en-IN" sz="18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bl>
          </a:graphicData>
        </a:graphic>
      </p:graphicFrame>
    </p:spTree>
    <p:extLst>
      <p:ext uri="{BB962C8B-B14F-4D97-AF65-F5344CB8AC3E}">
        <p14:creationId xmlns:p14="http://schemas.microsoft.com/office/powerpoint/2010/main" val="2510838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43915"/>
            <a:ext cx="11377264" cy="98488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Empty enums are not allowed</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407368" y="2015549"/>
            <a:ext cx="1137726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t>
            </a:r>
            <a:r>
              <a:rPr lang="en-IN" dirty="0">
                <a:solidFill>
                  <a:srgbClr val="669900"/>
                </a:solidFill>
                <a:latin typeface="Liberation Mono"/>
              </a:rPr>
              <a:t>'A'</a:t>
            </a:r>
            <a:r>
              <a:rPr lang="en-IN" dirty="0">
                <a:latin typeface="Liberation Mono"/>
                <a:cs typeface="Arial" panose="020B0604020202020204" pitchFamily="34" charset="0"/>
              </a:rPr>
              <a:t>,</a:t>
            </a:r>
            <a:r>
              <a:rPr lang="en-IN" dirty="0">
                <a:solidFill>
                  <a:srgbClr val="669900"/>
                </a:solidFill>
                <a:latin typeface="Liberation Mono"/>
              </a:rPr>
              <a:t>'B'</a:t>
            </a:r>
            <a:r>
              <a:rPr lang="en-IN" dirty="0">
                <a:latin typeface="Liberation Mono"/>
                <a:cs typeface="Arial" panose="020B0604020202020204" pitchFamily="34" charset="0"/>
              </a:rPr>
              <a:t>,</a:t>
            </a:r>
            <a:r>
              <a:rPr lang="en-IN" dirty="0">
                <a:solidFill>
                  <a:srgbClr val="669900"/>
                </a:solidFill>
                <a:latin typeface="Liberation Mono"/>
              </a:rPr>
              <a:t>'C'</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(col1, col2)</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p:txBody>
      </p:sp>
      <p:sp>
        <p:nvSpPr>
          <p:cNvPr id="6" name="TextBox 5">
            <a:extLst>
              <a:ext uri="{FF2B5EF4-FFF2-40B4-BE49-F238E27FC236}">
                <a16:creationId xmlns:a16="http://schemas.microsoft.com/office/drawing/2014/main" id="{2874F690-9CCA-72CE-56A3-3DE2F3E4A664}"/>
              </a:ext>
            </a:extLst>
          </p:cNvPr>
          <p:cNvSpPr txBox="1"/>
          <p:nvPr/>
        </p:nvSpPr>
        <p:spPr>
          <a:xfrm>
            <a:off x="191344" y="3539331"/>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589737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4" name="TextBox 3">
            <a:extLst>
              <a:ext uri="{FF2B5EF4-FFF2-40B4-BE49-F238E27FC236}">
                <a16:creationId xmlns:a16="http://schemas.microsoft.com/office/drawing/2014/main" id="{69523868-59F5-570E-A2CA-A69C162901DC}"/>
              </a:ext>
            </a:extLst>
          </p:cNvPr>
          <p:cNvSpPr txBox="1"/>
          <p:nvPr/>
        </p:nvSpPr>
        <p:spPr>
          <a:xfrm>
            <a:off x="335360" y="4314725"/>
            <a:ext cx="11305256" cy="369332"/>
          </a:xfrm>
          <a:prstGeom prst="rect">
            <a:avLst/>
          </a:prstGeom>
          <a:noFill/>
        </p:spPr>
        <p:txBody>
          <a:bodyPr wrap="square">
            <a:spAutoFit/>
          </a:bodyPr>
          <a:lstStyle/>
          <a:p>
            <a:r>
              <a:rPr lang="en-IN" dirty="0"/>
              <a:t>Generated columns may not have DEFAULT or ON UPDATE expressions.</a:t>
            </a:r>
          </a:p>
        </p:txBody>
      </p:sp>
    </p:spTree>
    <p:extLst>
      <p:ext uri="{BB962C8B-B14F-4D97-AF65-F5344CB8AC3E}">
        <p14:creationId xmlns:p14="http://schemas.microsoft.com/office/powerpoint/2010/main" val="1118996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457502"/>
            <a:ext cx="11810106" cy="5262979"/>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 </a:t>
            </a:r>
            <a:r>
              <a:rPr lang="en-IN" sz="2000" i="1" dirty="0">
                <a:solidFill>
                  <a:srgbClr val="0077AA"/>
                </a:solidFill>
                <a:latin typeface="Liberation Mono"/>
              </a:rPr>
              <a:t>CACHED</a:t>
            </a:r>
            <a:r>
              <a:rPr lang="en-IN" sz="2000" b="0" i="0" dirty="0">
                <a:solidFill>
                  <a:srgbClr val="000000"/>
                </a:solidFill>
                <a:effectLst/>
                <a:latin typeface="Liberation Mono"/>
              </a:rPr>
              <a:t> | </a:t>
            </a:r>
            <a:r>
              <a:rPr lang="en-IN" sz="2000" i="1" dirty="0">
                <a:solidFill>
                  <a:srgbClr val="0077AA"/>
                </a:solidFill>
                <a:latin typeface="Liberation Mono"/>
              </a:rPr>
              <a:t>MEMORY</a:t>
            </a:r>
            <a:r>
              <a:rPr lang="en-IN" sz="2000" b="0" i="0" dirty="0">
                <a:solidFill>
                  <a:srgbClr val="000000"/>
                </a:solidFill>
                <a:effectLst/>
                <a:latin typeface="Liberation Mono"/>
              </a:rPr>
              <a:t> </a:t>
            </a:r>
            <a:r>
              <a:rPr lang="en-IN" sz="2000" dirty="0">
                <a:latin typeface="Liberation Mono"/>
              </a:rPr>
              <a:t>}</a:t>
            </a:r>
            <a:r>
              <a:rPr lang="en-IN" sz="2000" dirty="0">
                <a:solidFill>
                  <a:srgbClr val="0077AA"/>
                </a:solidFill>
                <a:latin typeface="Liberation Mono"/>
              </a:rPr>
              <a:t> TABLE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 </a:t>
            </a:r>
            <a:r>
              <a:rPr lang="en-IN" sz="2000" i="1" dirty="0">
                <a:solidFill>
                  <a:schemeClr val="accent4">
                    <a:lumMod val="50000"/>
                  </a:schemeClr>
                </a:solidFill>
                <a:latin typeface="Liberation Mono"/>
              </a:rPr>
              <a:t>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a:p>
            <a:r>
              <a:rPr lang="en-IN" sz="2000" i="1" dirty="0">
                <a:solidFill>
                  <a:schemeClr val="accent4">
                    <a:lumMod val="50000"/>
                  </a:schemeClr>
                </a:solidFill>
                <a:latin typeface="Liberation Mono"/>
              </a:rPr>
              <a:t>columnDefination</a:t>
            </a:r>
            <a:endParaRPr lang="en-IN" sz="2000" i="1" dirty="0">
              <a:solidFill>
                <a:schemeClr val="tx1">
                  <a:lumMod val="75000"/>
                  <a:lumOff val="25000"/>
                </a:schemeClr>
              </a:solidFill>
              <a:latin typeface="Liberation Mono"/>
            </a:endParaRPr>
          </a:p>
          <a:p>
            <a:pPr marL="457200" indent="-457200">
              <a:buAutoNum type="arabicPeriod"/>
            </a:pPr>
            <a:r>
              <a:rPr lang="en-IN" sz="2000" dirty="0">
                <a:solidFill>
                  <a:srgbClr val="000000"/>
                </a:solidFill>
                <a:latin typeface="Liberation Mono"/>
              </a:rPr>
              <a:t>DEFAULT {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p>
          <a:p>
            <a:pPr marL="457200" indent="-457200">
              <a:buAutoNum type="arabicPeriod"/>
            </a:pPr>
            <a:r>
              <a:rPr lang="en-IN" sz="2000" dirty="0">
                <a:solidFill>
                  <a:srgbClr val="000000"/>
                </a:solidFill>
                <a:latin typeface="Liberation Mono"/>
              </a:rPr>
              <a:t>VISIBLE  / INVISIBLE</a:t>
            </a:r>
          </a:p>
          <a:p>
            <a:pPr marL="457200" indent="-457200">
              <a:buAutoNum type="arabicPeriod"/>
            </a:pPr>
            <a:r>
              <a:rPr lang="en-IN" sz="2000" dirty="0">
                <a:solidFill>
                  <a:srgbClr val="000000"/>
                </a:solidFill>
                <a:latin typeface="Liberation Mono"/>
              </a:rPr>
              <a:t>GENERATED ALWAYS AS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i="1" dirty="0">
                <a:solidFill>
                  <a:srgbClr val="FD8603"/>
                </a:solidFill>
                <a:latin typeface="Liberation Mono"/>
              </a:rPr>
              <a:t>NEXTVAL</a:t>
            </a:r>
            <a:r>
              <a:rPr lang="en-IN" sz="2000" dirty="0">
                <a:solidFill>
                  <a:srgbClr val="000000"/>
                </a:solidFill>
                <a:latin typeface="Liberation Mono"/>
              </a:rPr>
              <a:t>('S1') } )</a:t>
            </a:r>
          </a:p>
          <a:p>
            <a:pPr marL="457200" indent="-457200">
              <a:buAutoNum type="arabicPeriod"/>
            </a:pPr>
            <a:r>
              <a:rPr lang="en-US" sz="2000" dirty="0">
                <a:solidFill>
                  <a:srgbClr val="000000"/>
                </a:solidFill>
                <a:latin typeface="Liberation Mono"/>
              </a:rPr>
              <a:t>GENERATED ALWAYS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GENERATED BY DEFAULT AS IDENTITY(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p>
          <a:p>
            <a:pPr marL="457200" indent="-457200">
              <a:buFontTx/>
              <a:buAutoNum type="arabicPeriod"/>
            </a:pPr>
            <a:r>
              <a:rPr lang="en-US" sz="2000" dirty="0">
                <a:solidFill>
                  <a:srgbClr val="000000"/>
                </a:solidFill>
                <a:latin typeface="Liberation Mono"/>
              </a:rPr>
              <a:t>ARRAY</a:t>
            </a:r>
            <a:endParaRPr lang="en-IN" sz="2000" dirty="0">
              <a:solidFill>
                <a:srgbClr val="000000"/>
              </a:solidFill>
              <a:latin typeface="Liberation Mono"/>
            </a:endParaRPr>
          </a:p>
          <a:p>
            <a:endParaRPr lang="en-IN" sz="800" dirty="0">
              <a:solidFill>
                <a:srgbClr val="000000"/>
              </a:solidFill>
              <a:latin typeface="Liberation Mono"/>
            </a:endParaRPr>
          </a:p>
          <a:p>
            <a:r>
              <a:rPr lang="en-US" sz="2000" i="1" dirty="0">
                <a:solidFill>
                  <a:schemeClr val="accent4">
                    <a:lumMod val="50000"/>
                  </a:schemeClr>
                </a:solidFill>
                <a:latin typeface="Liberation Mono"/>
              </a:rPr>
              <a:t>sequenceOption</a:t>
            </a:r>
          </a:p>
          <a:p>
            <a:pPr marL="457200" indent="-457200">
              <a:buAutoNum type="arabicPeriod"/>
            </a:pPr>
            <a:r>
              <a:rPr lang="en-US" sz="2000" dirty="0">
                <a:solidFill>
                  <a:srgbClr val="000000"/>
                </a:solidFill>
                <a:latin typeface="Liberation Mono"/>
              </a:rPr>
              <a:t>START WITH long</a:t>
            </a:r>
          </a:p>
          <a:p>
            <a:pPr marL="457200" indent="-457200">
              <a:buAutoNum type="arabicPeriod"/>
            </a:pPr>
            <a:r>
              <a:rPr lang="en-US" sz="2000" dirty="0">
                <a:solidFill>
                  <a:srgbClr val="000000"/>
                </a:solidFill>
                <a:latin typeface="Liberation Mono"/>
              </a:rPr>
              <a:t>INCREMENT BY long</a:t>
            </a:r>
          </a:p>
          <a:p>
            <a:pPr marL="457200" indent="-457200">
              <a:buAutoNum type="arabicPeriod"/>
            </a:pPr>
            <a:r>
              <a:rPr lang="en-US" sz="2000" dirty="0">
                <a:solidFill>
                  <a:srgbClr val="000000"/>
                </a:solidFill>
                <a:latin typeface="Liberation Mono"/>
              </a:rPr>
              <a:t>MAXVALUE long</a:t>
            </a:r>
          </a:p>
          <a:p>
            <a:pPr marL="457200" indent="-457200">
              <a:buAutoNum type="arabicPeriod"/>
            </a:pPr>
            <a:r>
              <a:rPr lang="en-US" sz="2000" dirty="0">
                <a:solidFill>
                  <a:srgbClr val="000000"/>
                </a:solidFill>
                <a:latin typeface="Liberation Mono"/>
              </a:rPr>
              <a:t>MINVALUE long</a:t>
            </a:r>
          </a:p>
          <a:p>
            <a:pPr marL="457200" indent="-457200">
              <a:buAutoNum type="arabicPeriod"/>
            </a:pPr>
            <a:r>
              <a:rPr lang="en-US" sz="2000" dirty="0">
                <a:solidFill>
                  <a:srgbClr val="000000"/>
                </a:solidFill>
                <a:latin typeface="Liberation Mono"/>
              </a:rPr>
              <a:t>CACHE long</a:t>
            </a:r>
          </a:p>
          <a:p>
            <a:pPr marL="457200" indent="-457200">
              <a:buAutoNum type="arabicPeriod"/>
            </a:pPr>
            <a:r>
              <a:rPr lang="en-US" sz="2000" dirty="0">
                <a:solidFill>
                  <a:srgbClr val="000000"/>
                </a:solidFill>
                <a:latin typeface="Liberation Mono"/>
              </a:rPr>
              <a:t>CYCLE</a:t>
            </a:r>
            <a:endParaRPr lang="en-IN" sz="2000" dirty="0">
              <a:solidFill>
                <a:srgbClr val="000000"/>
              </a:solidFill>
              <a:latin typeface="Liberation Mono"/>
            </a:endParaRPr>
          </a:p>
        </p:txBody>
      </p:sp>
    </p:spTree>
    <p:extLst>
      <p:ext uri="{BB962C8B-B14F-4D97-AF65-F5344CB8AC3E}">
        <p14:creationId xmlns:p14="http://schemas.microsoft.com/office/powerpoint/2010/main" val="23809876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090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default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DEFAULT </a:t>
            </a:r>
            <a:r>
              <a:rPr lang="en-IN" sz="2000" dirty="0">
                <a:solidFill>
                  <a:srgbClr val="000000"/>
                </a:solidFill>
                <a:latin typeface="Liberation Mono"/>
              </a:rPr>
              <a:t>{ </a:t>
            </a:r>
            <a:r>
              <a:rPr lang="en-IN" sz="2000" i="1" dirty="0">
                <a:solidFill>
                  <a:srgbClr val="000000"/>
                </a:solidFill>
                <a:latin typeface="Liberation Mono"/>
              </a:rPr>
              <a:t>string</a:t>
            </a:r>
            <a:r>
              <a:rPr lang="en-IN" sz="2000" dirty="0">
                <a:solidFill>
                  <a:srgbClr val="000000"/>
                </a:solidFill>
                <a:latin typeface="Liberation Mono"/>
              </a:rPr>
              <a:t> | </a:t>
            </a:r>
            <a:r>
              <a:rPr lang="en-IN" sz="2000" i="1" dirty="0">
                <a:solidFill>
                  <a:srgbClr val="000000"/>
                </a:solidFill>
                <a:latin typeface="Liberation Mono"/>
              </a:rPr>
              <a:t>integer</a:t>
            </a:r>
            <a:r>
              <a:rPr lang="en-IN" sz="2000" dirty="0">
                <a:solidFill>
                  <a:srgbClr val="000000"/>
                </a:solidFill>
                <a:latin typeface="Liberation Mono"/>
              </a:rPr>
              <a:t>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310552"/>
            <a:ext cx="115932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CITY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DEFAULT</a:t>
            </a:r>
            <a:r>
              <a:rPr lang="en-US" dirty="0">
                <a:latin typeface="Liberation Mono"/>
              </a:rPr>
              <a:t> </a:t>
            </a:r>
            <a:r>
              <a:rPr lang="en-US" dirty="0">
                <a:solidFill>
                  <a:srgbClr val="669900"/>
                </a:solidFill>
                <a:latin typeface="Liberation Mono"/>
              </a:rPr>
              <a:t>'PUNE'</a:t>
            </a:r>
            <a:r>
              <a:rPr lang="en-US" dirty="0">
                <a:latin typeface="Liberation Mono"/>
              </a:rPr>
              <a:t>, PINCODE </a:t>
            </a:r>
            <a:r>
              <a:rPr lang="en-US" dirty="0">
                <a:solidFill>
                  <a:srgbClr val="834689"/>
                </a:solidFill>
                <a:latin typeface="Liberation Mono"/>
                <a:cs typeface="Arial" panose="020B0604020202020204" pitchFamily="34" charset="0"/>
              </a:rPr>
              <a:t>INTEGER</a:t>
            </a:r>
            <a:r>
              <a:rPr lang="en-US" dirty="0">
                <a:latin typeface="Liberation Mono"/>
              </a:rPr>
              <a:t> </a:t>
            </a:r>
            <a:r>
              <a:rPr lang="en-US" dirty="0">
                <a:solidFill>
                  <a:srgbClr val="FD8603"/>
                </a:solidFill>
                <a:latin typeface="Liberation Mono"/>
              </a:rPr>
              <a:t>DEFAULT</a:t>
            </a:r>
            <a:r>
              <a:rPr lang="en-US" dirty="0">
                <a:latin typeface="Liberation Mono"/>
              </a:rPr>
              <a:t> </a:t>
            </a:r>
            <a:r>
              <a:rPr lang="en-US" dirty="0">
                <a:solidFill>
                  <a:srgbClr val="990055"/>
                </a:solidFill>
                <a:latin typeface="Liberation Mono"/>
              </a:rPr>
              <a:t>410039</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
        <p:nvSpPr>
          <p:cNvPr id="6" name="TextBox 5">
            <a:extLst>
              <a:ext uri="{FF2B5EF4-FFF2-40B4-BE49-F238E27FC236}">
                <a16:creationId xmlns:a16="http://schemas.microsoft.com/office/drawing/2014/main" id="{B732E254-5764-DF69-1096-B517400B92BB}"/>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DEFAULT ( { </a:t>
            </a:r>
            <a:r>
              <a:rPr lang="en-IN" sz="2200" i="1" dirty="0">
                <a:solidFill>
                  <a:srgbClr val="000000"/>
                </a:solidFill>
                <a:latin typeface="Liberation Mono"/>
              </a:rPr>
              <a:t>string </a:t>
            </a:r>
            <a:r>
              <a:rPr lang="en-IN" sz="2200" dirty="0">
                <a:solidFill>
                  <a:srgbClr val="000000"/>
                </a:solidFill>
                <a:latin typeface="Liberation Mono"/>
              </a:rPr>
              <a:t>| </a:t>
            </a:r>
            <a:r>
              <a:rPr lang="en-IN" sz="2200" i="1" dirty="0">
                <a:solidFill>
                  <a:srgbClr val="000000"/>
                </a:solidFill>
                <a:latin typeface="Liberation Mono"/>
              </a:rPr>
              <a:t>integer </a:t>
            </a:r>
            <a:r>
              <a:rPr lang="en-IN" sz="2200" dirty="0">
                <a:solidFill>
                  <a:srgbClr val="000000"/>
                </a:solidFill>
                <a:latin typeface="Liberation Mono"/>
              </a:rPr>
              <a:t>} )</a:t>
            </a:r>
            <a:endParaRPr lang="en-IN" sz="2200" dirty="0"/>
          </a:p>
        </p:txBody>
      </p:sp>
    </p:spTree>
    <p:extLst>
      <p:ext uri="{BB962C8B-B14F-4D97-AF65-F5344CB8AC3E}">
        <p14:creationId xmlns:p14="http://schemas.microsoft.com/office/powerpoint/2010/main" val="3763341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invisible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504466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invisible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INVISIBLE</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78632" y="2260029"/>
            <a:ext cx="11593288" cy="156966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temp(userID </a:t>
            </a:r>
            <a:r>
              <a:rPr lang="en-US" dirty="0">
                <a:solidFill>
                  <a:srgbClr val="834689"/>
                </a:solidFill>
                <a:latin typeface="Liberation Mono"/>
                <a:cs typeface="Arial" panose="020B0604020202020204" pitchFamily="34" charset="0"/>
              </a:rPr>
              <a:t>INT</a:t>
            </a:r>
            <a:r>
              <a:rPr lang="en-US" dirty="0">
                <a:latin typeface="Liberation Mono"/>
              </a:rPr>
              <a:t>, userName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password </a:t>
            </a:r>
            <a:r>
              <a:rPr lang="en-US" dirty="0">
                <a:solidFill>
                  <a:srgbClr val="834689"/>
                </a:solidFill>
                <a:latin typeface="Liberation Mono"/>
                <a:cs typeface="Arial" panose="020B0604020202020204" pitchFamily="34" charset="0"/>
              </a:rPr>
              <a:t>CHARACTER</a:t>
            </a:r>
            <a:r>
              <a:rPr lang="en-US" dirty="0">
                <a:latin typeface="Liberation Mono"/>
              </a:rPr>
              <a:t> </a:t>
            </a:r>
            <a:r>
              <a:rPr lang="en-US" dirty="0">
                <a:solidFill>
                  <a:srgbClr val="834689"/>
                </a:solidFill>
                <a:latin typeface="Liberation Mono"/>
                <a:cs typeface="Arial" panose="020B0604020202020204" pitchFamily="34" charset="0"/>
              </a:rPr>
              <a:t>VARYING</a:t>
            </a:r>
            <a:r>
              <a:rPr lang="en-US" dirty="0">
                <a:latin typeface="Liberation Mono"/>
              </a:rPr>
              <a:t>(10) </a:t>
            </a:r>
            <a:r>
              <a:rPr lang="en-US" dirty="0">
                <a:solidFill>
                  <a:srgbClr val="FD8603"/>
                </a:solidFill>
                <a:latin typeface="Liberation Mono"/>
              </a:rPr>
              <a:t>INVISIBLE</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'SHARMIN'</a:t>
            </a:r>
            <a:r>
              <a:rPr lang="en-US" dirty="0">
                <a:latin typeface="Liberation Mono"/>
              </a:rPr>
              <a:t>,</a:t>
            </a:r>
            <a:r>
              <a:rPr lang="en-US" dirty="0">
                <a:solidFill>
                  <a:srgbClr val="669900"/>
                </a:solidFill>
                <a:latin typeface="Liberation Mono"/>
              </a:rPr>
              <a:t> 'SHARMIN’</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temp(userid, username, password)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2</a:t>
            </a:r>
            <a:r>
              <a:rPr lang="en-US" dirty="0">
                <a:latin typeface="Liberation Mono"/>
              </a:rPr>
              <a:t>, </a:t>
            </a:r>
            <a:r>
              <a:rPr lang="en-US" dirty="0">
                <a:solidFill>
                  <a:srgbClr val="669900"/>
                </a:solidFill>
                <a:latin typeface="Liberation Mono"/>
              </a:rPr>
              <a:t>'SALEEL'</a:t>
            </a:r>
            <a:r>
              <a:rPr lang="en-US" dirty="0">
                <a:latin typeface="Liberation Mono"/>
              </a:rPr>
              <a:t>, </a:t>
            </a:r>
            <a:r>
              <a:rPr lang="en-US" dirty="0">
                <a:solidFill>
                  <a:srgbClr val="669900"/>
                </a:solidFill>
                <a:latin typeface="Liberation Mono"/>
              </a:rPr>
              <a:t>'SALEEL’</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B050"/>
                </a:solidFill>
                <a:latin typeface="Liberation Mono"/>
              </a:rPr>
              <a:t>// This statement will not display the invisible columns.</a:t>
            </a:r>
            <a:endParaRPr lang="en-IN" dirty="0">
              <a:solidFill>
                <a:srgbClr val="00B050"/>
              </a:solidFill>
              <a:latin typeface="Liberation Mono"/>
            </a:endParaRPr>
          </a:p>
        </p:txBody>
      </p:sp>
      <p:sp>
        <p:nvSpPr>
          <p:cNvPr id="7" name="TextBox 6">
            <a:extLst>
              <a:ext uri="{FF2B5EF4-FFF2-40B4-BE49-F238E27FC236}">
                <a16:creationId xmlns:a16="http://schemas.microsoft.com/office/drawing/2014/main" id="{A684D496-E647-DE10-A451-02F826A4B032}"/>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invisible column will not be displayed as a result of SELECT </a:t>
            </a:r>
            <a:r>
              <a:rPr lang="en-IN">
                <a:latin typeface="Arial" panose="020B0604020202020204" pitchFamily="34" charset="0"/>
                <a:cs typeface="Arial" panose="020B0604020202020204" pitchFamily="34" charset="0"/>
              </a:rPr>
              <a:t>* query.</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5D4EE61-224A-89B6-828C-C775A1B0CAB2}"/>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VISIBLE | INVISIBLE</a:t>
            </a:r>
            <a:endParaRPr lang="en-IN" sz="2200" dirty="0"/>
          </a:p>
        </p:txBody>
      </p:sp>
    </p:spTree>
    <p:extLst>
      <p:ext uri="{BB962C8B-B14F-4D97-AF65-F5344CB8AC3E}">
        <p14:creationId xmlns:p14="http://schemas.microsoft.com/office/powerpoint/2010/main" val="124088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H2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6231146-E91A-B998-4414-2B284ED76174}"/>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1129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column</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GENERATED</a:t>
            </a:r>
            <a:r>
              <a:rPr lang="en-IN" sz="2000" dirty="0">
                <a:solidFill>
                  <a:srgbClr val="000000"/>
                </a:solidFill>
                <a:latin typeface="Liberation Mono"/>
              </a:rPr>
              <a:t> </a:t>
            </a:r>
            <a:r>
              <a:rPr lang="en-IN" sz="2000" i="1" dirty="0">
                <a:solidFill>
                  <a:schemeClr val="accent4">
                    <a:lumMod val="50000"/>
                  </a:schemeClr>
                </a:solidFill>
                <a:latin typeface="Liberation Mono"/>
              </a:rPr>
              <a:t>ALWAYS</a:t>
            </a:r>
            <a:r>
              <a:rPr lang="en-IN" sz="2000" dirty="0">
                <a:solidFill>
                  <a:srgbClr val="000000"/>
                </a:solidFill>
                <a:latin typeface="Liberation Mono"/>
              </a:rPr>
              <a:t> </a:t>
            </a:r>
            <a:r>
              <a:rPr lang="en-IN" sz="2000" i="1" dirty="0">
                <a:solidFill>
                  <a:schemeClr val="accent4">
                    <a:lumMod val="50000"/>
                  </a:schemeClr>
                </a:solidFill>
                <a:latin typeface="Liberation Mono"/>
              </a:rPr>
              <a:t>AS</a:t>
            </a:r>
            <a:r>
              <a:rPr lang="en-IN" sz="2000" dirty="0">
                <a:solidFill>
                  <a:srgbClr val="000000"/>
                </a:solidFill>
                <a:latin typeface="Liberation Mono"/>
              </a:rPr>
              <a:t> ( { </a:t>
            </a:r>
            <a:r>
              <a:rPr lang="en-IN" sz="2000" i="1" dirty="0">
                <a:solidFill>
                  <a:srgbClr val="000000"/>
                </a:solidFill>
                <a:latin typeface="Liberation Mono"/>
              </a:rPr>
              <a:t>generatedColumnExpression</a:t>
            </a:r>
            <a:r>
              <a:rPr lang="en-IN" sz="2000" dirty="0">
                <a:solidFill>
                  <a:srgbClr val="000000"/>
                </a:solidFill>
                <a:latin typeface="Liberation Mono"/>
              </a:rPr>
              <a:t> |  </a:t>
            </a:r>
            <a:r>
              <a:rPr lang="en-IN" sz="2000" dirty="0">
                <a:solidFill>
                  <a:srgbClr val="FD8603"/>
                </a:solidFill>
                <a:latin typeface="Liberation Mono"/>
              </a:rPr>
              <a:t>NEXTVAL</a:t>
            </a:r>
            <a:r>
              <a:rPr lang="en-IN" sz="2000" dirty="0">
                <a:solidFill>
                  <a:srgbClr val="000000"/>
                </a:solidFill>
                <a:latin typeface="Liberation Mono"/>
              </a:rPr>
              <a:t>('S1') } )</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0CCED48-AD63-2B2B-80D2-FC508121B208}"/>
              </a:ext>
            </a:extLst>
          </p:cNvPr>
          <p:cNvSpPr txBox="1"/>
          <p:nvPr/>
        </p:nvSpPr>
        <p:spPr>
          <a:xfrm>
            <a:off x="335360" y="2249577"/>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 TOTAL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(SALARY + COMM));</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a:t>
            </a:r>
            <a:r>
              <a:rPr lang="en-US" dirty="0">
                <a:solidFill>
                  <a:srgbClr val="990055"/>
                </a:solidFill>
                <a:latin typeface="Liberation Mono"/>
              </a:rPr>
              <a:t>10</a:t>
            </a:r>
            <a:r>
              <a:rPr lang="en-US" dirty="0">
                <a:latin typeface="Liberation Mono"/>
              </a:rPr>
              <a:t>,</a:t>
            </a:r>
            <a:r>
              <a:rPr lang="en-US" dirty="0">
                <a:solidFill>
                  <a:srgbClr val="669900"/>
                </a:solidFill>
                <a:latin typeface="Liberation Mono"/>
              </a:rPr>
              <a:t>'SALEEL'</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 DEFAULT);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(ID, ENAME, SALARY, COMM)  </a:t>
            </a:r>
            <a:r>
              <a:rPr lang="en-US" dirty="0">
                <a:solidFill>
                  <a:srgbClr val="0077AA"/>
                </a:solidFill>
                <a:latin typeface="Liberation Mono"/>
              </a:rPr>
              <a:t>VALUES</a:t>
            </a:r>
            <a:r>
              <a:rPr lang="en-US" dirty="0">
                <a:latin typeface="Liberation Mono"/>
              </a:rPr>
              <a:t>(11,</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0AE19D8E-F5E0-B6EA-C9EA-204F9A9AD971}"/>
              </a:ext>
            </a:extLst>
          </p:cNvPr>
          <p:cNvSpPr txBox="1"/>
          <p:nvPr/>
        </p:nvSpPr>
        <p:spPr>
          <a:xfrm>
            <a:off x="335360" y="1628800"/>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i="1" dirty="0">
                <a:solidFill>
                  <a:srgbClr val="000000"/>
                </a:solidFill>
                <a:latin typeface="Liberation Mono"/>
              </a:rPr>
              <a:t>generatedColumnExpression </a:t>
            </a:r>
            <a:r>
              <a:rPr lang="en-IN" sz="2200" dirty="0">
                <a:solidFill>
                  <a:srgbClr val="000000"/>
                </a:solidFill>
                <a:latin typeface="Liberation Mono"/>
              </a:rPr>
              <a:t>} )</a:t>
            </a:r>
            <a:endParaRPr lang="en-IN" sz="2200" dirty="0"/>
          </a:p>
        </p:txBody>
      </p:sp>
      <p:sp>
        <p:nvSpPr>
          <p:cNvPr id="12" name="TextBox 11">
            <a:extLst>
              <a:ext uri="{FF2B5EF4-FFF2-40B4-BE49-F238E27FC236}">
                <a16:creationId xmlns:a16="http://schemas.microsoft.com/office/drawing/2014/main" id="{F24D08F1-AC92-762D-2DBB-0962AE746230}"/>
              </a:ext>
            </a:extLst>
          </p:cNvPr>
          <p:cNvSpPr txBox="1"/>
          <p:nvPr/>
        </p:nvSpPr>
        <p:spPr>
          <a:xfrm>
            <a:off x="324728" y="4582289"/>
            <a:ext cx="8495073" cy="430887"/>
          </a:xfrm>
          <a:prstGeom prst="rect">
            <a:avLst/>
          </a:prstGeom>
          <a:noFill/>
        </p:spPr>
        <p:txBody>
          <a:bodyPr wrap="square">
            <a:spAutoFit/>
          </a:bodyPr>
          <a:lstStyle/>
          <a:p>
            <a:r>
              <a:rPr lang="en-IN" sz="2200" dirty="0">
                <a:solidFill>
                  <a:srgbClr val="000000"/>
                </a:solidFill>
                <a:latin typeface="Liberation Mono"/>
              </a:rPr>
              <a:t>GENERATED ALWAYS AS ( { </a:t>
            </a:r>
            <a:r>
              <a:rPr lang="en-IN" sz="2200" dirty="0">
                <a:solidFill>
                  <a:srgbClr val="FD8603"/>
                </a:solidFill>
                <a:latin typeface="Liberation Mono"/>
              </a:rPr>
              <a:t>NEXTVAL</a:t>
            </a:r>
            <a:r>
              <a:rPr lang="en-IN" sz="2200" dirty="0">
                <a:solidFill>
                  <a:srgbClr val="000000"/>
                </a:solidFill>
                <a:latin typeface="Liberation Mono"/>
              </a:rPr>
              <a:t>('S1') } )</a:t>
            </a:r>
            <a:endParaRPr lang="en-IN" sz="2200" dirty="0"/>
          </a:p>
        </p:txBody>
      </p:sp>
      <p:sp>
        <p:nvSpPr>
          <p:cNvPr id="13" name="TextBox 12">
            <a:extLst>
              <a:ext uri="{FF2B5EF4-FFF2-40B4-BE49-F238E27FC236}">
                <a16:creationId xmlns:a16="http://schemas.microsoft.com/office/drawing/2014/main" id="{D55B48BB-61F9-5495-C912-C29BD20331FB}"/>
              </a:ext>
            </a:extLst>
          </p:cNvPr>
          <p:cNvSpPr txBox="1"/>
          <p:nvPr/>
        </p:nvSpPr>
        <p:spPr>
          <a:xfrm>
            <a:off x="327004" y="5191452"/>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(ID </a:t>
            </a:r>
            <a:r>
              <a:rPr lang="en-IN" dirty="0">
                <a:solidFill>
                  <a:srgbClr val="834689"/>
                </a:solidFill>
                <a:latin typeface="Liberation Mono"/>
                <a:cs typeface="Arial" panose="020B0604020202020204" pitchFamily="34" charset="0"/>
              </a:rPr>
              <a:t>INTEGER</a:t>
            </a:r>
            <a:r>
              <a:rPr lang="en-IN" dirty="0">
                <a:latin typeface="Liberation Mono"/>
              </a:rPr>
              <a:t> </a:t>
            </a:r>
            <a:r>
              <a:rPr lang="en-US" dirty="0">
                <a:solidFill>
                  <a:srgbClr val="FD8603"/>
                </a:solidFill>
                <a:latin typeface="Liberation Mono"/>
              </a:rPr>
              <a:t>GENERATED ALWAYS AS </a:t>
            </a:r>
            <a:r>
              <a:rPr lang="en-US" dirty="0">
                <a:latin typeface="Liberation Mono"/>
              </a:rPr>
              <a:t>(</a:t>
            </a:r>
            <a:r>
              <a:rPr lang="en-US" dirty="0">
                <a:solidFill>
                  <a:srgbClr val="FD8603"/>
                </a:solidFill>
                <a:latin typeface="Liberation Mono"/>
              </a:rPr>
              <a:t>NEXTVAL</a:t>
            </a:r>
            <a:r>
              <a:rPr lang="en-US" dirty="0">
                <a:latin typeface="Liberation Mono"/>
              </a:rPr>
              <a:t>(</a:t>
            </a:r>
            <a:r>
              <a:rPr lang="en-US" dirty="0">
                <a:solidFill>
                  <a:srgbClr val="FD8603"/>
                </a:solidFill>
                <a:latin typeface="Liberation Mono"/>
              </a:rPr>
              <a:t>'S1'</a:t>
            </a:r>
            <a:r>
              <a:rPr lang="en-US" dirty="0">
                <a:latin typeface="Liberation Mono"/>
              </a:rPr>
              <a:t>))</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(ENAME,SALARY,COMM)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grpSp>
        <p:nvGrpSpPr>
          <p:cNvPr id="37" name="Group 36">
            <a:extLst>
              <a:ext uri="{FF2B5EF4-FFF2-40B4-BE49-F238E27FC236}">
                <a16:creationId xmlns:a16="http://schemas.microsoft.com/office/drawing/2014/main" id="{9D5F47B2-7EE2-746A-79DD-927D680A9118}"/>
              </a:ext>
            </a:extLst>
          </p:cNvPr>
          <p:cNvGrpSpPr/>
          <p:nvPr/>
        </p:nvGrpSpPr>
        <p:grpSpPr>
          <a:xfrm>
            <a:off x="4727848" y="4006513"/>
            <a:ext cx="1672283" cy="646331"/>
            <a:chOff x="4783757" y="3978930"/>
            <a:chExt cx="1672283" cy="646331"/>
          </a:xfrm>
        </p:grpSpPr>
        <p:grpSp>
          <p:nvGrpSpPr>
            <p:cNvPr id="32" name="Group 31">
              <a:extLst>
                <a:ext uri="{FF2B5EF4-FFF2-40B4-BE49-F238E27FC236}">
                  <a16:creationId xmlns:a16="http://schemas.microsoft.com/office/drawing/2014/main" id="{276CCBFF-A715-2D93-BC5D-B299C8B4A4A6}"/>
                </a:ext>
              </a:extLst>
            </p:cNvPr>
            <p:cNvGrpSpPr/>
            <p:nvPr/>
          </p:nvGrpSpPr>
          <p:grpSpPr>
            <a:xfrm>
              <a:off x="4783757" y="4149080"/>
              <a:ext cx="454086" cy="360040"/>
              <a:chOff x="4783757" y="4149080"/>
              <a:chExt cx="454086" cy="360040"/>
            </a:xfrm>
          </p:grpSpPr>
          <p:cxnSp>
            <p:nvCxnSpPr>
              <p:cNvPr id="28" name="Straight Arrow Connector 27">
                <a:extLst>
                  <a:ext uri="{FF2B5EF4-FFF2-40B4-BE49-F238E27FC236}">
                    <a16:creationId xmlns:a16="http://schemas.microsoft.com/office/drawing/2014/main" id="{3F44CEBA-8D38-DDEF-F171-766648315BAD}"/>
                  </a:ext>
                </a:extLst>
              </p:cNvPr>
              <p:cNvCxnSpPr>
                <a:cxnSpLocks/>
              </p:cNvCxnSpPr>
              <p:nvPr/>
            </p:nvCxnSpPr>
            <p:spPr>
              <a:xfrm>
                <a:off x="4799856" y="4149080"/>
                <a:ext cx="0"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B442D8-9752-877F-DE4E-2822DC1A5709}"/>
                  </a:ext>
                </a:extLst>
              </p:cNvPr>
              <p:cNvCxnSpPr/>
              <p:nvPr/>
            </p:nvCxnSpPr>
            <p:spPr>
              <a:xfrm>
                <a:off x="4783757" y="4149080"/>
                <a:ext cx="45408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879CCC72-33B1-CC71-AAB8-12D63B7678D8}"/>
                </a:ext>
              </a:extLst>
            </p:cNvPr>
            <p:cNvSpPr txBox="1"/>
            <p:nvPr/>
          </p:nvSpPr>
          <p:spPr>
            <a:xfrm>
              <a:off x="5159896" y="3978930"/>
              <a:ext cx="1296144" cy="646331"/>
            </a:xfrm>
            <a:prstGeom prst="rect">
              <a:avLst/>
            </a:prstGeom>
            <a:noFill/>
          </p:spPr>
          <p:txBody>
            <a:bodyPr wrap="square">
              <a:spAutoFit/>
            </a:bodyPr>
            <a:lstStyle/>
            <a:p>
              <a:r>
                <a:rPr lang="en-US" dirty="0">
                  <a:solidFill>
                    <a:srgbClr val="C00000"/>
                  </a:solidFill>
                  <a:latin typeface="Liberation Mono"/>
                </a:rPr>
                <a:t>where s1 is SEQUENCE</a:t>
              </a:r>
              <a:endParaRPr lang="en-IN" dirty="0">
                <a:solidFill>
                  <a:srgbClr val="C00000"/>
                </a:solidFill>
              </a:endParaRPr>
            </a:p>
          </p:txBody>
        </p:sp>
      </p:grpSp>
    </p:spTree>
    <p:extLst>
      <p:ext uri="{BB962C8B-B14F-4D97-AF65-F5344CB8AC3E}">
        <p14:creationId xmlns:p14="http://schemas.microsoft.com/office/powerpoint/2010/main" val="11328731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925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always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F19FE67-F3C1-CF5B-ED1B-A2A34DDFABF9}"/>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997539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ALWAYS</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911424" y="1"/>
            <a:ext cx="9756576"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always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400506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ALWAYS</a:t>
            </a:r>
            <a:r>
              <a:rPr lang="en-IN" dirty="0">
                <a:latin typeface="Liberation Mono"/>
              </a:rPr>
              <a:t> </a:t>
            </a:r>
            <a:r>
              <a:rPr lang="en-IN" dirty="0">
                <a:solidFill>
                  <a:srgbClr val="FD8603"/>
                </a:solidFill>
                <a:latin typeface="Liberation Mono"/>
              </a:rPr>
              <a:t>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517232"/>
            <a:ext cx="11665296"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8328E3-4BE0-E0D6-D3D8-570286A66982}"/>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Tree>
    <p:extLst>
      <p:ext uri="{BB962C8B-B14F-4D97-AF65-F5344CB8AC3E}">
        <p14:creationId xmlns:p14="http://schemas.microsoft.com/office/powerpoint/2010/main" val="26484112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fontScale="85000" lnSpcReduction="10000"/>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by default as identity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087EAA84-8666-3FB1-BB93-1AA48499CB7B}"/>
              </a:ext>
            </a:extLst>
          </p:cNvPr>
          <p:cNvSpPr txBox="1"/>
          <p:nvPr/>
        </p:nvSpPr>
        <p:spPr>
          <a:xfrm>
            <a:off x="335360" y="5301208"/>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dirty="0">
                <a:latin typeface="Arial" panose="020B0604020202020204" pitchFamily="34" charset="0"/>
                <a:cs typeface="Arial" panose="020B0604020202020204" pitchFamily="34" charset="0"/>
              </a:rPr>
              <a:t>The values to the generated column cannot be assigned.</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has implicit NOT NULL constraint.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Identity column may not have DEFAULT expressions.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2450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707886"/>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a:t>
            </a:r>
            <a:r>
              <a:rPr lang="en-US" sz="2000" i="1" dirty="0">
                <a:solidFill>
                  <a:schemeClr val="accent4">
                    <a:lumMod val="50000"/>
                  </a:schemeClr>
                </a:solidFill>
                <a:latin typeface="Liberation Mono"/>
              </a:rPr>
              <a:t>GENERATED</a:t>
            </a:r>
            <a:r>
              <a:rPr lang="en-US" sz="2000" dirty="0">
                <a:solidFill>
                  <a:srgbClr val="000000"/>
                </a:solidFill>
                <a:latin typeface="Liberation Mono"/>
              </a:rPr>
              <a:t> </a:t>
            </a:r>
            <a:r>
              <a:rPr lang="en-US" sz="2000" i="1" dirty="0">
                <a:solidFill>
                  <a:schemeClr val="accent4">
                    <a:lumMod val="50000"/>
                  </a:schemeClr>
                </a:solidFill>
                <a:latin typeface="Liberation Mono"/>
              </a:rPr>
              <a:t>BY DEFAULT</a:t>
            </a:r>
            <a:r>
              <a:rPr lang="en-US" sz="2000" dirty="0">
                <a:solidFill>
                  <a:srgbClr val="000000"/>
                </a:solidFill>
                <a:latin typeface="Liberation Mono"/>
              </a:rPr>
              <a:t> </a:t>
            </a:r>
            <a:r>
              <a:rPr lang="en-US" sz="2000" i="1" dirty="0">
                <a:solidFill>
                  <a:schemeClr val="accent4">
                    <a:lumMod val="50000"/>
                  </a:schemeClr>
                </a:solidFill>
                <a:latin typeface="Liberation Mono"/>
              </a:rPr>
              <a:t>AS</a:t>
            </a:r>
            <a:r>
              <a:rPr lang="en-US" sz="2000" dirty="0">
                <a:solidFill>
                  <a:srgbClr val="000000"/>
                </a:solidFill>
                <a:latin typeface="Liberation Mono"/>
              </a:rPr>
              <a:t> </a:t>
            </a:r>
            <a:r>
              <a:rPr lang="en-US" sz="2000" i="1" dirty="0">
                <a:solidFill>
                  <a:schemeClr val="accent4">
                    <a:lumMod val="50000"/>
                  </a:schemeClr>
                </a:solidFill>
                <a:latin typeface="Liberation Mono"/>
              </a:rPr>
              <a:t>IDENTITY</a:t>
            </a:r>
            <a:r>
              <a:rPr lang="en-US" sz="2000" dirty="0">
                <a:solidFill>
                  <a:srgbClr val="000000"/>
                </a:solidFill>
                <a:latin typeface="Liberation Mono"/>
              </a:rPr>
              <a:t>( </a:t>
            </a:r>
            <a:r>
              <a:rPr lang="en-US" sz="2000" i="1" dirty="0">
                <a:solidFill>
                  <a:schemeClr val="accent4">
                    <a:lumMod val="50000"/>
                  </a:schemeClr>
                </a:solidFill>
                <a:latin typeface="Liberation Mono"/>
              </a:rPr>
              <a:t>sequenceOption</a:t>
            </a:r>
            <a:r>
              <a:rPr lang="en-US" sz="2000" dirty="0">
                <a:solidFill>
                  <a:srgbClr val="000000"/>
                </a:solidFill>
                <a:latin typeface="Liberation Mono"/>
              </a:rPr>
              <a:t> )</a:t>
            </a:r>
            <a:r>
              <a:rPr lang="en-IN" sz="2000" dirty="0">
                <a:solidFill>
                  <a:schemeClr val="tx1">
                    <a:lumMod val="75000"/>
                    <a:lumOff val="25000"/>
                  </a:schemeClr>
                </a:solidFill>
                <a:latin typeface="Liberation Mono"/>
              </a:rPr>
              <a:t> </a:t>
            </a:r>
          </a:p>
        </p:txBody>
      </p:sp>
      <p:sp>
        <p:nvSpPr>
          <p:cNvPr id="2" name="Rectangle 1">
            <a:extLst>
              <a:ext uri="{FF2B5EF4-FFF2-40B4-BE49-F238E27FC236}">
                <a16:creationId xmlns:a16="http://schemas.microsoft.com/office/drawing/2014/main" id="{88BEC597-4A34-6604-E838-64BC9A6B00AB}"/>
              </a:ext>
            </a:extLst>
          </p:cNvPr>
          <p:cNvSpPr/>
          <p:nvPr/>
        </p:nvSpPr>
        <p:spPr>
          <a:xfrm>
            <a:off x="407368" y="1"/>
            <a:ext cx="1026063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generated by default as identity column</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38C1F74D-0D9A-8C90-7645-6467D3CC98F1}"/>
              </a:ext>
            </a:extLst>
          </p:cNvPr>
          <p:cNvSpPr txBox="1"/>
          <p:nvPr/>
        </p:nvSpPr>
        <p:spPr>
          <a:xfrm>
            <a:off x="190550" y="3782944"/>
            <a:ext cx="11521280" cy="144655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temp(ID </a:t>
            </a:r>
            <a:r>
              <a:rPr lang="en-IN" dirty="0">
                <a:solidFill>
                  <a:srgbClr val="834689"/>
                </a:solidFill>
                <a:latin typeface="Liberation Mono"/>
                <a:cs typeface="Arial" panose="020B0604020202020204" pitchFamily="34" charset="0"/>
              </a:rPr>
              <a:t>INTEGER</a:t>
            </a:r>
            <a:r>
              <a:rPr lang="en-IN" dirty="0">
                <a:latin typeface="Liberation Mono"/>
              </a:rPr>
              <a:t> </a:t>
            </a:r>
            <a:r>
              <a:rPr lang="en-IN" dirty="0">
                <a:solidFill>
                  <a:srgbClr val="FD8603"/>
                </a:solidFill>
                <a:latin typeface="Liberation Mono"/>
              </a:rPr>
              <a:t>GENERATED</a:t>
            </a:r>
            <a:r>
              <a:rPr lang="en-IN" dirty="0">
                <a:latin typeface="Liberation Mono"/>
              </a:rPr>
              <a:t> </a:t>
            </a:r>
            <a:r>
              <a:rPr lang="en-IN" dirty="0">
                <a:solidFill>
                  <a:srgbClr val="FD8603"/>
                </a:solidFill>
                <a:latin typeface="Liberation Mono"/>
              </a:rPr>
              <a:t>BY DEFAULT AS</a:t>
            </a:r>
            <a:r>
              <a:rPr lang="en-IN" dirty="0">
                <a:latin typeface="Liberation Mono"/>
              </a:rPr>
              <a:t> </a:t>
            </a:r>
            <a:r>
              <a:rPr lang="en-IN" dirty="0">
                <a:solidFill>
                  <a:srgbClr val="FD8603"/>
                </a:solidFill>
                <a:latin typeface="Liberation Mono"/>
              </a:rPr>
              <a:t>IDENTITY</a:t>
            </a:r>
            <a:r>
              <a:rPr lang="en-IN" dirty="0">
                <a:latin typeface="Liberation Mono"/>
              </a:rPr>
              <a:t> (</a:t>
            </a:r>
            <a:r>
              <a:rPr lang="en-IN" i="1" dirty="0">
                <a:latin typeface="Liberation Mono"/>
              </a:rPr>
              <a:t>START</a:t>
            </a:r>
            <a:r>
              <a:rPr lang="en-IN" dirty="0">
                <a:latin typeface="Liberation Mono"/>
              </a:rPr>
              <a:t> </a:t>
            </a:r>
            <a:r>
              <a:rPr lang="en-IN" i="1" dirty="0">
                <a:latin typeface="Liberation Mono"/>
              </a:rPr>
              <a:t>WITH</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latin typeface="Liberation Mono"/>
              </a:rPr>
              <a:t>INCREMENT</a:t>
            </a:r>
            <a:r>
              <a:rPr lang="en-IN" dirty="0">
                <a:latin typeface="Liberation Mono"/>
              </a:rPr>
              <a:t> </a:t>
            </a:r>
            <a:r>
              <a:rPr lang="en-IN" i="1" dirty="0">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 ENAME </a:t>
            </a:r>
            <a:r>
              <a:rPr lang="en-IN" dirty="0">
                <a:solidFill>
                  <a:srgbClr val="834689"/>
                </a:solidFill>
                <a:latin typeface="Liberation Mono"/>
                <a:cs typeface="Arial" panose="020B0604020202020204" pitchFamily="34" charset="0"/>
              </a:rPr>
              <a:t>CHARACTER</a:t>
            </a:r>
            <a:r>
              <a:rPr lang="en-IN" dirty="0">
                <a:latin typeface="Liberation Mono"/>
              </a:rPr>
              <a:t> </a:t>
            </a:r>
            <a:r>
              <a:rPr lang="en-IN" dirty="0">
                <a:solidFill>
                  <a:srgbClr val="834689"/>
                </a:solidFill>
                <a:latin typeface="Liberation Mono"/>
                <a:cs typeface="Arial" panose="020B0604020202020204" pitchFamily="34" charset="0"/>
              </a:rPr>
              <a:t>VARYING</a:t>
            </a:r>
            <a:r>
              <a:rPr lang="en-IN" dirty="0">
                <a:latin typeface="Liberation Mono"/>
              </a:rPr>
              <a:t>(10), SALARY </a:t>
            </a:r>
            <a:r>
              <a:rPr lang="en-IN" dirty="0">
                <a:solidFill>
                  <a:srgbClr val="834689"/>
                </a:solidFill>
                <a:latin typeface="Liberation Mono"/>
                <a:cs typeface="Arial" panose="020B0604020202020204" pitchFamily="34" charset="0"/>
              </a:rPr>
              <a:t>INTEGER</a:t>
            </a:r>
            <a:r>
              <a:rPr lang="en-IN" dirty="0">
                <a:latin typeface="Liberation Mono"/>
              </a:rPr>
              <a:t>, COMM </a:t>
            </a:r>
            <a:r>
              <a:rPr lang="en-IN" dirty="0">
                <a:solidFill>
                  <a:srgbClr val="834689"/>
                </a:solidFill>
                <a:latin typeface="Liberation Mono"/>
                <a:cs typeface="Arial" panose="020B0604020202020204" pitchFamily="34" charset="0"/>
              </a:rPr>
              <a:t>INTEGER</a:t>
            </a:r>
            <a:r>
              <a:rPr lang="en-IN" dirty="0">
                <a:latin typeface="Liberation Mono"/>
              </a:rPr>
              <a:t>);</a:t>
            </a:r>
          </a:p>
          <a:p>
            <a:endParaRPr lang="en-IN"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 </a:t>
            </a:r>
            <a:r>
              <a:rPr lang="en-US" dirty="0">
                <a:solidFill>
                  <a:srgbClr val="0077AA"/>
                </a:solidFill>
                <a:latin typeface="Liberation Mono"/>
              </a:rPr>
              <a:t>VALUES</a:t>
            </a:r>
            <a:r>
              <a:rPr lang="en-US" dirty="0">
                <a:latin typeface="Liberation Mono"/>
              </a:rPr>
              <a:t>(DEFAULT, </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p>
          <a:p>
            <a:endParaRPr lang="en-US" sz="800" dirty="0">
              <a:latin typeface="Liberation Mono"/>
            </a:endParaRPr>
          </a:p>
          <a:p>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a:t>
            </a:r>
            <a:r>
              <a:rPr lang="en-IN" dirty="0">
                <a:latin typeface="Liberation Mono"/>
              </a:rPr>
              <a:t>temp</a:t>
            </a:r>
            <a:r>
              <a:rPr lang="en-US" dirty="0">
                <a:latin typeface="Liberation Mono"/>
              </a:rPr>
              <a:t>(ENAME, SALARY, COMM) </a:t>
            </a:r>
            <a:r>
              <a:rPr lang="en-US" dirty="0">
                <a:solidFill>
                  <a:srgbClr val="0077AA"/>
                </a:solidFill>
                <a:latin typeface="Liberation Mono"/>
              </a:rPr>
              <a:t>VALUES</a:t>
            </a:r>
            <a:r>
              <a:rPr lang="en-US" dirty="0">
                <a:latin typeface="Liberation Mono"/>
              </a:rPr>
              <a:t>(</a:t>
            </a:r>
            <a:r>
              <a:rPr lang="en-US" dirty="0">
                <a:solidFill>
                  <a:srgbClr val="669900"/>
                </a:solidFill>
                <a:latin typeface="Liberation Mono"/>
              </a:rPr>
              <a:t>'SHARMIN'</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990055"/>
                </a:solidFill>
                <a:latin typeface="Liberation Mono"/>
              </a:rPr>
              <a:t>100</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1FDD5F8E-721F-608D-F858-CE7B9670C860}"/>
              </a:ext>
            </a:extLst>
          </p:cNvPr>
          <p:cNvSpPr txBox="1"/>
          <p:nvPr/>
        </p:nvSpPr>
        <p:spPr>
          <a:xfrm>
            <a:off x="263352" y="1484784"/>
            <a:ext cx="6096000" cy="2185214"/>
          </a:xfrm>
          <a:prstGeom prst="rect">
            <a:avLst/>
          </a:prstGeom>
          <a:noFill/>
        </p:spPr>
        <p:txBody>
          <a:bodyPr wrap="square">
            <a:spAutoFit/>
          </a:bodyPr>
          <a:lstStyle/>
          <a:p>
            <a:r>
              <a:rPr lang="en-US" sz="2000" i="1" dirty="0">
                <a:solidFill>
                  <a:schemeClr val="accent4">
                    <a:lumMod val="50000"/>
                  </a:schemeClr>
                </a:solidFill>
                <a:latin typeface="Liberation Mono"/>
              </a:rPr>
              <a:t>sequenceOption</a:t>
            </a:r>
            <a:endParaRPr lang="en-US" sz="1800" i="1" dirty="0">
              <a:solidFill>
                <a:schemeClr val="accent4">
                  <a:lumMod val="50000"/>
                </a:schemeClr>
              </a:solidFill>
              <a:latin typeface="Liberation Mono"/>
            </a:endParaRPr>
          </a:p>
          <a:p>
            <a:endParaRPr lang="en-US" sz="800" i="1" dirty="0">
              <a:solidFill>
                <a:schemeClr val="accent4">
                  <a:lumMod val="50000"/>
                </a:schemeClr>
              </a:solidFill>
              <a:latin typeface="Liberation Mono"/>
            </a:endParaRPr>
          </a:p>
          <a:p>
            <a:pPr marL="457200" indent="-457200">
              <a:buAutoNum type="arabicPeriod"/>
            </a:pPr>
            <a:r>
              <a:rPr lang="en-US" sz="1800" dirty="0">
                <a:solidFill>
                  <a:srgbClr val="000000"/>
                </a:solidFill>
                <a:latin typeface="Liberation Mono"/>
              </a:rPr>
              <a:t>START WITH long</a:t>
            </a:r>
          </a:p>
          <a:p>
            <a:pPr marL="457200" indent="-457200">
              <a:buAutoNum type="arabicPeriod"/>
            </a:pPr>
            <a:r>
              <a:rPr lang="en-US" sz="1800" dirty="0">
                <a:solidFill>
                  <a:srgbClr val="000000"/>
                </a:solidFill>
                <a:latin typeface="Liberation Mono"/>
              </a:rPr>
              <a:t>INCREMENT BY long</a:t>
            </a:r>
          </a:p>
          <a:p>
            <a:pPr marL="457200" indent="-457200">
              <a:buAutoNum type="arabicPeriod"/>
            </a:pPr>
            <a:r>
              <a:rPr lang="en-US" sz="1800" dirty="0">
                <a:solidFill>
                  <a:srgbClr val="000000"/>
                </a:solidFill>
                <a:latin typeface="Liberation Mono"/>
              </a:rPr>
              <a:t>MAXVALUE long</a:t>
            </a:r>
          </a:p>
          <a:p>
            <a:pPr marL="457200" indent="-457200">
              <a:buAutoNum type="arabicPeriod"/>
            </a:pPr>
            <a:r>
              <a:rPr lang="en-US" sz="1800" dirty="0">
                <a:solidFill>
                  <a:srgbClr val="000000"/>
                </a:solidFill>
                <a:latin typeface="Liberation Mono"/>
              </a:rPr>
              <a:t>MINVALUE long</a:t>
            </a:r>
          </a:p>
          <a:p>
            <a:pPr marL="457200" indent="-457200">
              <a:buAutoNum type="arabicPeriod"/>
            </a:pPr>
            <a:r>
              <a:rPr lang="en-US" sz="1800" dirty="0">
                <a:solidFill>
                  <a:srgbClr val="000000"/>
                </a:solidFill>
                <a:latin typeface="Liberation Mono"/>
              </a:rPr>
              <a:t>CACHE long</a:t>
            </a:r>
          </a:p>
          <a:p>
            <a:pPr marL="457200" indent="-457200">
              <a:buAutoNum type="arabicPeriod"/>
            </a:pPr>
            <a:r>
              <a:rPr lang="en-US" sz="1800" dirty="0">
                <a:solidFill>
                  <a:srgbClr val="000000"/>
                </a:solidFill>
                <a:latin typeface="Liberation Mono"/>
              </a:rPr>
              <a:t>CYCLE</a:t>
            </a:r>
          </a:p>
        </p:txBody>
      </p:sp>
      <p:sp>
        <p:nvSpPr>
          <p:cNvPr id="9" name="TextBox 8">
            <a:extLst>
              <a:ext uri="{FF2B5EF4-FFF2-40B4-BE49-F238E27FC236}">
                <a16:creationId xmlns:a16="http://schemas.microsoft.com/office/drawing/2014/main" id="{BB990BB8-7B32-12D3-F729-35D674D56666}"/>
              </a:ext>
            </a:extLst>
          </p:cNvPr>
          <p:cNvSpPr txBox="1"/>
          <p:nvPr/>
        </p:nvSpPr>
        <p:spPr>
          <a:xfrm>
            <a:off x="335360" y="5373216"/>
            <a:ext cx="11665296" cy="135421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Arial" panose="020B0604020202020204" pitchFamily="34" charset="0"/>
              </a:rPr>
              <a:t>Identity column is a column generated with a sequence.</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NULL not allowed for column</a:t>
            </a:r>
            <a:r>
              <a:rPr lang="en-US" dirty="0">
                <a:solidFill>
                  <a:srgbClr val="00000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User defined value can be inserted.</a:t>
            </a:r>
          </a:p>
        </p:txBody>
      </p:sp>
    </p:spTree>
    <p:extLst>
      <p:ext uri="{BB962C8B-B14F-4D97-AF65-F5344CB8AC3E}">
        <p14:creationId xmlns:p14="http://schemas.microsoft.com/office/powerpoint/2010/main" val="30343859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without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54335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WITHOUT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endParaRPr lang="en-IN" sz="2000" dirty="0">
              <a:solidFill>
                <a:srgbClr val="0077AA"/>
              </a:solidFill>
              <a:latin typeface="Liberation Mono"/>
            </a:endParaRPr>
          </a:p>
          <a:p>
            <a:r>
              <a:rPr lang="en-IN" sz="800" dirty="0">
                <a:solidFill>
                  <a:schemeClr val="tx1">
                    <a:lumMod val="75000"/>
                    <a:lumOff val="25000"/>
                  </a:schemeClr>
                </a:solidFill>
                <a:latin typeface="Liberation Mono"/>
              </a:rPr>
              <a:t>    </a:t>
            </a:r>
          </a:p>
        </p:txBody>
      </p:sp>
      <p:sp>
        <p:nvSpPr>
          <p:cNvPr id="3" name="TextBox 2">
            <a:extLst>
              <a:ext uri="{FF2B5EF4-FFF2-40B4-BE49-F238E27FC236}">
                <a16:creationId xmlns:a16="http://schemas.microsoft.com/office/drawing/2014/main" id="{28F83BA4-3006-1497-F9A5-A990856F5479}"/>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a:t>
            </a:r>
            <a:endParaRPr lang="en-IN" sz="2200" dirty="0"/>
          </a:p>
        </p:txBody>
      </p:sp>
    </p:spTree>
    <p:extLst>
      <p:ext uri="{BB962C8B-B14F-4D97-AF65-F5344CB8AC3E}">
        <p14:creationId xmlns:p14="http://schemas.microsoft.com/office/powerpoint/2010/main" val="28921725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column array with size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90450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COLUMN ARRAY WITH SIZE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9CA63EC0-AB62-D7E2-5BFD-6EDD59217E26}"/>
              </a:ext>
            </a:extLst>
          </p:cNvPr>
          <p:cNvSpPr txBox="1"/>
          <p:nvPr/>
        </p:nvSpPr>
        <p:spPr>
          <a:xfrm>
            <a:off x="335360" y="1628800"/>
            <a:ext cx="8495073" cy="461665"/>
          </a:xfrm>
          <a:prstGeom prst="rect">
            <a:avLst/>
          </a:prstGeom>
          <a:noFill/>
        </p:spPr>
        <p:txBody>
          <a:bodyPr wrap="square">
            <a:spAutoFit/>
          </a:bodyPr>
          <a:lstStyle/>
          <a:p>
            <a:r>
              <a:rPr lang="en-IN" sz="2400" dirty="0">
                <a:solidFill>
                  <a:schemeClr val="tx1">
                    <a:lumMod val="75000"/>
                    <a:lumOff val="25000"/>
                  </a:schemeClr>
                </a:solidFill>
                <a:latin typeface="Liberation Mono"/>
              </a:rPr>
              <a:t>(</a:t>
            </a:r>
            <a:r>
              <a:rPr lang="en-IN" sz="2400" i="1" dirty="0">
                <a:latin typeface="Liberation Mono"/>
              </a:rPr>
              <a:t>columnName baseDataType ARRAY[size]</a:t>
            </a:r>
            <a:endParaRPr lang="en-IN" sz="2200" dirty="0"/>
          </a:p>
        </p:txBody>
      </p:sp>
    </p:spTree>
    <p:extLst>
      <p:ext uri="{BB962C8B-B14F-4D97-AF65-F5344CB8AC3E}">
        <p14:creationId xmlns:p14="http://schemas.microsoft.com/office/powerpoint/2010/main" val="37698385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2" name="Rectangle 1"/>
          <p:cNvSpPr/>
          <p:nvPr/>
        </p:nvSpPr>
        <p:spPr>
          <a:xfrm>
            <a:off x="191344" y="693857"/>
            <a:ext cx="9669635"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GOTO </a:t>
            </a:r>
            <a:r>
              <a:rPr lang="pt-BR" sz="2200" dirty="0">
                <a:solidFill>
                  <a:srgbClr val="FFFF00"/>
                </a:solidFill>
                <a:latin typeface="Consolas" panose="020B0609020204030204" pitchFamily="49" charset="0"/>
                <a:ea typeface="Calibri" panose="020F0502020204030204" pitchFamily="34" charset="0"/>
              </a:rPr>
              <a:t>C:\Program Files (x86)\H2\bin\h2.bat (run the .bat file)</a:t>
            </a:r>
            <a:endParaRPr lang="en-IN" sz="2200" b="1" dirty="0">
              <a:solidFill>
                <a:srgbClr val="FFFF00"/>
              </a:solidFill>
              <a:latin typeface="Consolas" panose="020B0609020204030204" pitchFamily="49" charset="0"/>
            </a:endParaRPr>
          </a:p>
        </p:txBody>
      </p:sp>
      <p:pic>
        <p:nvPicPr>
          <p:cNvPr id="13" name="Picture 12">
            <a:extLst>
              <a:ext uri="{FF2B5EF4-FFF2-40B4-BE49-F238E27FC236}">
                <a16:creationId xmlns:a16="http://schemas.microsoft.com/office/drawing/2014/main" id="{C0AF513B-51DA-F43A-42EA-4DB833AE991C}"/>
              </a:ext>
            </a:extLst>
          </p:cNvPr>
          <p:cNvPicPr>
            <a:picLocks noChangeAspect="1"/>
          </p:cNvPicPr>
          <p:nvPr/>
        </p:nvPicPr>
        <p:blipFill>
          <a:blip r:embed="rId2"/>
          <a:stretch>
            <a:fillRect/>
          </a:stretch>
        </p:blipFill>
        <p:spPr>
          <a:xfrm>
            <a:off x="191344" y="1233826"/>
            <a:ext cx="6936795" cy="5308896"/>
          </a:xfrm>
          <a:prstGeom prst="rect">
            <a:avLst/>
          </a:prstGeom>
        </p:spPr>
      </p:pic>
      <p:sp>
        <p:nvSpPr>
          <p:cNvPr id="3" name="TextBox 2">
            <a:extLst>
              <a:ext uri="{FF2B5EF4-FFF2-40B4-BE49-F238E27FC236}">
                <a16:creationId xmlns:a16="http://schemas.microsoft.com/office/drawing/2014/main" id="{611B7AEB-88A8-A80F-3D5E-0F860DBEF1B1}"/>
              </a:ext>
            </a:extLst>
          </p:cNvPr>
          <p:cNvSpPr txBox="1"/>
          <p:nvPr/>
        </p:nvSpPr>
        <p:spPr>
          <a:xfrm>
            <a:off x="2135560" y="5085184"/>
            <a:ext cx="563421" cy="461665"/>
          </a:xfrm>
          <a:prstGeom prst="rect">
            <a:avLst/>
          </a:prstGeom>
          <a:noFill/>
        </p:spPr>
        <p:txBody>
          <a:bodyPr wrap="square">
            <a:spAutoFit/>
          </a:bodyPr>
          <a:lstStyle/>
          <a:p>
            <a:r>
              <a:rPr lang="pt-BR" sz="2400" dirty="0">
                <a:solidFill>
                  <a:srgbClr val="FF0000"/>
                </a:solidFill>
                <a:latin typeface="Consolas" panose="020B0609020204030204" pitchFamily="49" charset="0"/>
                <a:ea typeface="Calibri" panose="020F0502020204030204" pitchFamily="34" charset="0"/>
              </a:rPr>
              <a:t>sa</a:t>
            </a:r>
            <a:endParaRPr lang="en-IN" sz="2400" dirty="0">
              <a:solidFill>
                <a:srgbClr val="FF0000"/>
              </a:solidFill>
            </a:endParaRPr>
          </a:p>
        </p:txBody>
      </p:sp>
    </p:spTree>
    <p:extLst>
      <p:ext uri="{BB962C8B-B14F-4D97-AF65-F5344CB8AC3E}">
        <p14:creationId xmlns:p14="http://schemas.microsoft.com/office/powerpoint/2010/main" val="2733507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in-memory 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60937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MEMORY</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653787"/>
            <a:ext cx="11810106" cy="830997"/>
          </a:xfrm>
          <a:prstGeom prst="rect">
            <a:avLst/>
          </a:prstGeom>
        </p:spPr>
        <p:txBody>
          <a:bodyPr wrap="square">
            <a:spAutoFit/>
          </a:bodyPr>
          <a:lstStyle/>
          <a:p>
            <a:r>
              <a:rPr lang="en-IN" sz="2000" dirty="0">
                <a:solidFill>
                  <a:srgbClr val="0077AA"/>
                </a:solidFill>
                <a:latin typeface="Liberation Mono"/>
              </a:rPr>
              <a:t>CREATE MEMORY</a:t>
            </a:r>
            <a:r>
              <a:rPr lang="en-IN" sz="2000" b="0" i="0" dirty="0">
                <a:solidFill>
                  <a:srgbClr val="000000"/>
                </a:solidFill>
                <a:effectLst/>
                <a:latin typeface="Liberation Mono"/>
              </a:rPr>
              <a:t> </a:t>
            </a:r>
            <a:r>
              <a:rPr lang="en-IN" sz="2000" dirty="0">
                <a:solidFill>
                  <a:srgbClr val="0077AA"/>
                </a:solidFill>
                <a:latin typeface="Liberation Mono"/>
              </a:rPr>
              <a:t>TABLE</a:t>
            </a:r>
            <a:r>
              <a:rPr lang="en-IN" sz="2000" dirty="0">
                <a:latin typeface="Liberation Mono"/>
              </a:rPr>
              <a:t> [</a:t>
            </a:r>
            <a:r>
              <a:rPr lang="en-IN" sz="2000" dirty="0">
                <a:solidFill>
                  <a:schemeClr val="tx1">
                    <a:lumMod val="65000"/>
                    <a:lumOff val="35000"/>
                  </a:schemeClr>
                </a:solidFill>
                <a:latin typeface="Liberation Mono"/>
              </a:rPr>
              <a:t>IF NOT EXISTS</a:t>
            </a:r>
            <a:r>
              <a:rPr lang="en-IN" sz="2000" dirty="0">
                <a:latin typeface="Liberation Mono"/>
              </a:rPr>
              <a:t>]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latin typeface="Liberation Mono"/>
              </a:rPr>
              <a:t>columnName baseDataType</a:t>
            </a:r>
            <a:r>
              <a:rPr lang="en-IN" sz="2000" i="1" dirty="0">
                <a:solidFill>
                  <a:schemeClr val="accent4">
                    <a:lumMod val="50000"/>
                  </a:schemeClr>
                </a:solidFill>
                <a:latin typeface="Liberation Mono"/>
              </a:rPr>
              <a:t> columnDefination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 </a:t>
            </a:r>
            <a:r>
              <a:rPr lang="en-IN" sz="2000" dirty="0">
                <a:solidFill>
                  <a:srgbClr val="0077AA"/>
                </a:solidFill>
                <a:latin typeface="Liberation Mono"/>
              </a:rPr>
              <a:t>NOT</a:t>
            </a:r>
            <a:r>
              <a:rPr lang="en-IN" sz="2000" dirty="0">
                <a:solidFill>
                  <a:srgbClr val="000000"/>
                </a:solidFill>
                <a:latin typeface="Liberation Mono"/>
              </a:rPr>
              <a:t> </a:t>
            </a:r>
            <a:r>
              <a:rPr lang="en-IN" sz="2000" dirty="0">
                <a:solidFill>
                  <a:srgbClr val="0077AA"/>
                </a:solidFill>
                <a:latin typeface="Liberation Mono"/>
              </a:rPr>
              <a:t>PERSISTENT</a:t>
            </a:r>
          </a:p>
          <a:p>
            <a:r>
              <a:rPr lang="en-IN" sz="800" dirty="0">
                <a:solidFill>
                  <a:schemeClr val="tx1">
                    <a:lumMod val="75000"/>
                    <a:lumOff val="25000"/>
                  </a:schemeClr>
                </a:solidFill>
                <a:latin typeface="Liberation Mono"/>
              </a:rPr>
              <a:t>    </a:t>
            </a:r>
          </a:p>
        </p:txBody>
      </p:sp>
      <p:sp>
        <p:nvSpPr>
          <p:cNvPr id="2" name="TextBox 1">
            <a:extLst>
              <a:ext uri="{FF2B5EF4-FFF2-40B4-BE49-F238E27FC236}">
                <a16:creationId xmlns:a16="http://schemas.microsoft.com/office/drawing/2014/main" id="{5C8B36D4-36BB-9E31-D9B5-F90FB4DB8361}"/>
              </a:ext>
            </a:extLst>
          </p:cNvPr>
          <p:cNvSpPr txBox="1"/>
          <p:nvPr/>
        </p:nvSpPr>
        <p:spPr>
          <a:xfrm>
            <a:off x="298959" y="2420888"/>
            <a:ext cx="115932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MEMORY</a:t>
            </a:r>
            <a:r>
              <a:rPr lang="en-IN" dirty="0">
                <a:latin typeface="Liberation Mono"/>
              </a:rPr>
              <a:t> </a:t>
            </a:r>
            <a:r>
              <a:rPr lang="en-IN" dirty="0">
                <a:solidFill>
                  <a:srgbClr val="0077AA"/>
                </a:solidFill>
                <a:latin typeface="Liberation Mono"/>
              </a:rPr>
              <a:t>TABLE</a:t>
            </a:r>
            <a:r>
              <a:rPr lang="en-IN" dirty="0">
                <a:latin typeface="Liberation Mono"/>
              </a:rPr>
              <a:t> temp (c1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CHARACTER</a:t>
            </a:r>
            <a:r>
              <a:rPr lang="en-IN" dirty="0">
                <a:latin typeface="Liberation Mono"/>
              </a:rPr>
              <a:t>(10))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PERSISTENT</a:t>
            </a:r>
            <a:r>
              <a:rPr lang="en-IN" dirty="0">
                <a:latin typeface="Liberation Mono"/>
              </a:rPr>
              <a:t> ;</a:t>
            </a:r>
          </a:p>
        </p:txBody>
      </p:sp>
    </p:spTree>
    <p:extLst>
      <p:ext uri="{BB962C8B-B14F-4D97-AF65-F5344CB8AC3E}">
        <p14:creationId xmlns:p14="http://schemas.microsoft.com/office/powerpoint/2010/main" val="15998551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err="1">
                <a:solidFill>
                  <a:srgbClr val="FF9900"/>
                </a:solidFill>
                <a:latin typeface="Arial" pitchFamily="34" charset="0"/>
                <a:cs typeface="Arial" pitchFamily="34" charset="0"/>
              </a:rPr>
              <a:t>i</a:t>
            </a:r>
            <a:r>
              <a:rPr lang="en-IN" sz="3200" i="1" dirty="0" err="1">
                <a:solidFill>
                  <a:srgbClr val="FF9900"/>
                </a:solidFill>
                <a:latin typeface="Arial" pitchFamily="34" charset="0"/>
                <a:cs typeface="Arial" pitchFamily="34" charset="0"/>
              </a:rPr>
              <a:t>nsert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8817219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7D87F8DF-05A2-D7A6-C0B9-54648EF8FD38}"/>
              </a:ext>
            </a:extLst>
          </p:cNvPr>
          <p:cNvSpPr txBox="1"/>
          <p:nvPr/>
        </p:nvSpPr>
        <p:spPr>
          <a:xfrm>
            <a:off x="551384" y="764704"/>
            <a:ext cx="8839200" cy="369332"/>
          </a:xfrm>
          <a:prstGeom prst="rect">
            <a:avLst/>
          </a:prstGeom>
          <a:noFill/>
        </p:spPr>
        <p:txBody>
          <a:bodyPr wrap="square">
            <a:spAutoFit/>
          </a:bodyPr>
          <a:lstStyle/>
          <a:p>
            <a:r>
              <a:rPr lang="en-IN" dirty="0"/>
              <a:t>INSERT INTO T1(ENAME, HOBBIES) VALUES('SHARMIN', ARRAY['H1','H2','H3']);</a:t>
            </a:r>
          </a:p>
        </p:txBody>
      </p:sp>
    </p:spTree>
    <p:extLst>
      <p:ext uri="{BB962C8B-B14F-4D97-AF65-F5344CB8AC3E}">
        <p14:creationId xmlns:p14="http://schemas.microsoft.com/office/powerpoint/2010/main" val="13857272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216252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SCHEMA</a:t>
            </a:r>
          </a:p>
        </p:txBody>
      </p:sp>
      <p:sp>
        <p:nvSpPr>
          <p:cNvPr id="3" name="Rectangle 2"/>
          <p:cNvSpPr/>
          <p:nvPr/>
        </p:nvSpPr>
        <p:spPr>
          <a:xfrm>
            <a:off x="614569" y="1916832"/>
            <a:ext cx="9906000" cy="880369"/>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TABLES </a:t>
            </a:r>
            <a:r>
              <a:rPr lang="en-IN" dirty="0">
                <a:latin typeface="Liberation Mono"/>
                <a:ea typeface="Times New Roman" panose="02020603050405020304" pitchFamily="18" charset="0"/>
              </a:rPr>
              <a:t>FROM</a:t>
            </a:r>
            <a:r>
              <a:rPr lang="en-IN"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H2DB</a:t>
            </a:r>
            <a:r>
              <a:rPr lang="en-IN" dirty="0">
                <a:latin typeface="Liberation Mono"/>
                <a:ea typeface="Times New Roman" panose="02020603050405020304" pitchFamily="18" charset="0"/>
              </a:rPr>
              <a:t>;</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SCHEMAS </a:t>
            </a:r>
            <a:r>
              <a:rPr lang="en-IN" sz="2000" dirty="0">
                <a:solidFill>
                  <a:srgbClr val="A67F59"/>
                </a:solidFill>
                <a:latin typeface="Liberation Mono"/>
              </a:rPr>
              <a:t>| </a:t>
            </a:r>
            <a:r>
              <a:rPr lang="en-IN" sz="2000" dirty="0">
                <a:solidFill>
                  <a:srgbClr val="0077AA"/>
                </a:solidFill>
                <a:latin typeface="Liberation Mono"/>
              </a:rPr>
              <a:t>TABLES</a:t>
            </a:r>
            <a:r>
              <a:rPr lang="en-IN" sz="2000" dirty="0">
                <a:solidFill>
                  <a:srgbClr val="A67F59"/>
                </a:solidFill>
                <a:latin typeface="Liberation Mono"/>
              </a:rPr>
              <a:t> </a:t>
            </a:r>
            <a:r>
              <a:rPr lang="en-IN" sz="2000" dirty="0">
                <a:solidFill>
                  <a:srgbClr val="999999"/>
                </a:solidFill>
                <a:latin typeface="Liberation Mono"/>
              </a:rPr>
              <a:t>[</a:t>
            </a:r>
            <a:r>
              <a:rPr lang="en-IN" sz="2000" dirty="0">
                <a:latin typeface="Liberation Mono"/>
              </a:rPr>
              <a:t>FROM</a:t>
            </a:r>
            <a:r>
              <a:rPr lang="en-IN" sz="2000" dirty="0">
                <a:solidFill>
                  <a:srgbClr val="000000"/>
                </a:solidFill>
                <a:latin typeface="Liberation Mono"/>
              </a:rPr>
              <a:t> </a:t>
            </a:r>
            <a:r>
              <a:rPr lang="en-IN" sz="2000" dirty="0">
                <a:solidFill>
                  <a:srgbClr val="669900"/>
                </a:solidFill>
                <a:latin typeface="Liberation Mono"/>
              </a:rPr>
              <a:t>schemaName</a:t>
            </a:r>
            <a:r>
              <a:rPr lang="en-IN" sz="2000" dirty="0">
                <a:solidFill>
                  <a:srgbClr val="999999"/>
                </a:solidFill>
                <a:latin typeface="Liberation Mono"/>
              </a:rPr>
              <a:t>] </a:t>
            </a:r>
            <a:r>
              <a:rPr lang="en-IN" sz="2000" dirty="0">
                <a:solidFill>
                  <a:srgbClr val="000000"/>
                </a:solidFill>
                <a:latin typeface="Liberation Mono"/>
              </a:rPr>
              <a:t>}</a:t>
            </a:r>
            <a:endParaRPr lang="en-IN" sz="2000" dirty="0"/>
          </a:p>
        </p:txBody>
      </p:sp>
      <p:sp>
        <p:nvSpPr>
          <p:cNvPr id="7" name="Title 1">
            <a:extLst>
              <a:ext uri="{FF2B5EF4-FFF2-40B4-BE49-F238E27FC236}">
                <a16:creationId xmlns:a16="http://schemas.microsoft.com/office/drawing/2014/main" id="{B64A00B8-3F32-1186-E833-C3422211D6FB}"/>
              </a:ext>
            </a:extLst>
          </p:cNvPr>
          <p:cNvSpPr txBox="1">
            <a:spLocks/>
          </p:cNvSpPr>
          <p:nvPr/>
        </p:nvSpPr>
        <p:spPr>
          <a:xfrm>
            <a:off x="609600" y="3068960"/>
            <a:ext cx="109728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b="1" dirty="0">
                <a:latin typeface="Arial" pitchFamily="34" charset="0"/>
                <a:cs typeface="Arial" pitchFamily="34" charset="0"/>
              </a:rPr>
              <a:t>USE SCHEMA</a:t>
            </a:r>
          </a:p>
        </p:txBody>
      </p:sp>
      <p:sp>
        <p:nvSpPr>
          <p:cNvPr id="8" name="Rectangle 7">
            <a:extLst>
              <a:ext uri="{FF2B5EF4-FFF2-40B4-BE49-F238E27FC236}">
                <a16:creationId xmlns:a16="http://schemas.microsoft.com/office/drawing/2014/main" id="{EDE602EF-ED07-2024-11A5-4D45D762555E}"/>
              </a:ext>
            </a:extLst>
          </p:cNvPr>
          <p:cNvSpPr/>
          <p:nvPr/>
        </p:nvSpPr>
        <p:spPr>
          <a:xfrm>
            <a:off x="609600" y="4725144"/>
            <a:ext cx="8839200" cy="464871"/>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H2DB;</a:t>
            </a:r>
          </a:p>
        </p:txBody>
      </p:sp>
      <p:sp>
        <p:nvSpPr>
          <p:cNvPr id="9" name="Rectangle 8">
            <a:extLst>
              <a:ext uri="{FF2B5EF4-FFF2-40B4-BE49-F238E27FC236}">
                <a16:creationId xmlns:a16="http://schemas.microsoft.com/office/drawing/2014/main" id="{3E1166D5-13EA-00A3-E5C3-BA6D26005454}"/>
              </a:ext>
            </a:extLst>
          </p:cNvPr>
          <p:cNvSpPr/>
          <p:nvPr/>
        </p:nvSpPr>
        <p:spPr>
          <a:xfrm>
            <a:off x="609600" y="4217090"/>
            <a:ext cx="2162772"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schema_name</a:t>
            </a:r>
          </a:p>
        </p:txBody>
      </p:sp>
    </p:spTree>
    <p:extLst>
      <p:ext uri="{BB962C8B-B14F-4D97-AF65-F5344CB8AC3E}">
        <p14:creationId xmlns:p14="http://schemas.microsoft.com/office/powerpoint/2010/main" val="403499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and DROP SCHEMA</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drop schema</a:t>
            </a:r>
          </a:p>
        </p:txBody>
      </p:sp>
      <p:sp>
        <p:nvSpPr>
          <p:cNvPr id="6" name="Rectangle 5"/>
          <p:cNvSpPr/>
          <p:nvPr/>
        </p:nvSpPr>
        <p:spPr>
          <a:xfrm>
            <a:off x="263352" y="2044575"/>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latin typeface="Liberation Mono"/>
              </a:rPr>
              <a:t>H2DB</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CREATE SCHEMA creates a new schema with the given name.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12776"/>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solidFill>
                  <a:srgbClr val="0077AA"/>
                </a:solidFill>
                <a:latin typeface="Liberation Mono"/>
              </a:rPr>
              <a:t>AUTHORIZATION </a:t>
            </a:r>
            <a:r>
              <a:rPr lang="en-IN" sz="2000" dirty="0">
                <a:latin typeface="Liberation Mono"/>
              </a:rPr>
              <a:t>ownerName</a:t>
            </a:r>
          </a:p>
        </p:txBody>
      </p:sp>
      <p:sp>
        <p:nvSpPr>
          <p:cNvPr id="2" name="Rectangle 1">
            <a:extLst>
              <a:ext uri="{FF2B5EF4-FFF2-40B4-BE49-F238E27FC236}">
                <a16:creationId xmlns:a16="http://schemas.microsoft.com/office/drawing/2014/main" id="{C84B1048-8328-D253-1A36-1E7347CBADB4}"/>
              </a:ext>
            </a:extLst>
          </p:cNvPr>
          <p:cNvSpPr/>
          <p:nvPr/>
        </p:nvSpPr>
        <p:spPr>
          <a:xfrm>
            <a:off x="263352" y="544522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DROP SCHEMA </a:t>
            </a:r>
            <a:r>
              <a:rPr lang="en-IN" dirty="0">
                <a:solidFill>
                  <a:schemeClr val="tx1">
                    <a:lumMod val="65000"/>
                    <a:lumOff val="35000"/>
                  </a:schemeClr>
                </a:solidFill>
                <a:latin typeface="Liberation Mono"/>
              </a:rPr>
              <a:t>IF NOT EXISTS</a:t>
            </a:r>
            <a:r>
              <a:rPr lang="en-IN" dirty="0">
                <a:solidFill>
                  <a:srgbClr val="A67F59"/>
                </a:solidFill>
                <a:latin typeface="Liberation Mono"/>
              </a:rPr>
              <a:t> </a:t>
            </a:r>
            <a:r>
              <a:rPr lang="en-IN" dirty="0">
                <a:latin typeface="Liberation Mono"/>
              </a:rPr>
              <a:t>H2DB </a:t>
            </a:r>
            <a:r>
              <a:rPr lang="en-IN" dirty="0">
                <a:solidFill>
                  <a:srgbClr val="FD8603"/>
                </a:solidFill>
                <a:latin typeface="Liberation Mono"/>
              </a:rPr>
              <a:t>CASCADE</a:t>
            </a:r>
            <a:r>
              <a:rPr lang="en-IN" dirty="0">
                <a:latin typeface="Liberation Mono"/>
                <a:ea typeface="Arial Unicode MS"/>
                <a:cs typeface="Arial" panose="020B0604020202020204" pitchFamily="34" charset="0"/>
              </a:rPr>
              <a:t>;</a:t>
            </a:r>
          </a:p>
        </p:txBody>
      </p:sp>
      <p:sp>
        <p:nvSpPr>
          <p:cNvPr id="3" name="Rectangle 2">
            <a:extLst>
              <a:ext uri="{FF2B5EF4-FFF2-40B4-BE49-F238E27FC236}">
                <a16:creationId xmlns:a16="http://schemas.microsoft.com/office/drawing/2014/main" id="{AB71C056-7C4D-252B-5717-C6399A62D5F7}"/>
              </a:ext>
            </a:extLst>
          </p:cNvPr>
          <p:cNvSpPr/>
          <p:nvPr/>
        </p:nvSpPr>
        <p:spPr>
          <a:xfrm>
            <a:off x="263352" y="3356992"/>
            <a:ext cx="11593288" cy="369332"/>
          </a:xfrm>
          <a:prstGeom prst="rect">
            <a:avLst/>
          </a:prstGeom>
          <a:solidFill>
            <a:srgbClr val="EAE2DA"/>
          </a:solidFill>
        </p:spPr>
        <p:txBody>
          <a:bodyPr wrap="square">
            <a:spAutoFit/>
          </a:bodyPr>
          <a:lstStyle/>
          <a:p>
            <a:r>
              <a:rPr lang="en-IN" dirty="0">
                <a:latin typeface="Arial" panose="020B0604020202020204" pitchFamily="34" charset="0"/>
                <a:cs typeface="Arial" panose="020B0604020202020204" pitchFamily="34" charset="0"/>
              </a:rPr>
              <a:t>DROP SCHEMA will drop the existing schema.</a:t>
            </a:r>
          </a:p>
        </p:txBody>
      </p:sp>
      <p:sp>
        <p:nvSpPr>
          <p:cNvPr id="5" name="Rectangle 4">
            <a:extLst>
              <a:ext uri="{FF2B5EF4-FFF2-40B4-BE49-F238E27FC236}">
                <a16:creationId xmlns:a16="http://schemas.microsoft.com/office/drawing/2014/main" id="{E47C98AE-ED7B-7496-78AD-F04026512752}"/>
              </a:ext>
            </a:extLst>
          </p:cNvPr>
          <p:cNvSpPr/>
          <p:nvPr/>
        </p:nvSpPr>
        <p:spPr>
          <a:xfrm>
            <a:off x="263352" y="4797152"/>
            <a:ext cx="87738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SCHEMA </a:t>
            </a:r>
            <a:r>
              <a:rPr lang="en-IN" sz="2000" dirty="0">
                <a:latin typeface="Liberation Mono"/>
              </a:rPr>
              <a:t>[</a:t>
            </a:r>
            <a:r>
              <a:rPr lang="en-IN" sz="2000" dirty="0">
                <a:solidFill>
                  <a:schemeClr val="tx1">
                    <a:lumMod val="65000"/>
                    <a:lumOff val="35000"/>
                  </a:schemeClr>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solidFill>
                  <a:srgbClr val="669900"/>
                </a:solidFill>
                <a:latin typeface="Liberation Mono"/>
              </a:rPr>
              <a:t>schema_name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RESTRICT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CASCADE</a:t>
            </a:r>
            <a:r>
              <a:rPr lang="en-IN" sz="2000" dirty="0">
                <a:solidFill>
                  <a:srgbClr val="0077AA"/>
                </a:solidFill>
                <a:latin typeface="Liberation Mono"/>
              </a:rPr>
              <a:t> </a:t>
            </a:r>
            <a:r>
              <a:rPr lang="en-IN" sz="2000" dirty="0">
                <a:latin typeface="Liberation Mono"/>
              </a:rPr>
              <a:t>]</a:t>
            </a:r>
          </a:p>
        </p:txBody>
      </p:sp>
      <p:sp>
        <p:nvSpPr>
          <p:cNvPr id="13" name="TextBox 12">
            <a:extLst>
              <a:ext uri="{FF2B5EF4-FFF2-40B4-BE49-F238E27FC236}">
                <a16:creationId xmlns:a16="http://schemas.microsoft.com/office/drawing/2014/main" id="{FE0D621C-B7EA-005E-2D73-82FBDAEDE0E2}"/>
              </a:ext>
            </a:extLst>
          </p:cNvPr>
          <p:cNvSpPr txBox="1"/>
          <p:nvPr/>
        </p:nvSpPr>
        <p:spPr>
          <a:xfrm>
            <a:off x="263352" y="3933056"/>
            <a:ext cx="1159328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command will fail if objects in this schema exist and the RESTRICT clause is used (the default). All objects in this schema are dropped as well if the CASCADE clause is used.</a:t>
            </a:r>
          </a:p>
        </p:txBody>
      </p:sp>
    </p:spTree>
    <p:extLst>
      <p:ext uri="{BB962C8B-B14F-4D97-AF65-F5344CB8AC3E}">
        <p14:creationId xmlns:p14="http://schemas.microsoft.com/office/powerpoint/2010/main" val="250504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203915759"/>
              </p:ext>
            </p:extLst>
          </p:nvPr>
        </p:nvGraphicFramePr>
        <p:xfrm>
          <a:off x="191344" y="2545432"/>
          <a:ext cx="11737305" cy="1102360"/>
        </p:xfrm>
        <a:graphic>
          <a:graphicData uri="http://schemas.openxmlformats.org/drawingml/2006/table">
            <a:tbl>
              <a:tblPr firstRow="1" bandRow="1">
                <a:tableStyleId>{2D5ABB26-0587-4C30-8999-92F81FD0307C}</a:tableStyleId>
              </a:tblPr>
              <a:tblGrid>
                <a:gridCol w="3739790">
                  <a:extLst>
                    <a:ext uri="{9D8B030D-6E8A-4147-A177-3AD203B41FA5}">
                      <a16:colId xmlns:a16="http://schemas.microsoft.com/office/drawing/2014/main" val="20000"/>
                    </a:ext>
                  </a:extLst>
                </a:gridCol>
                <a:gridCol w="560906">
                  <a:extLst>
                    <a:ext uri="{9D8B030D-6E8A-4147-A177-3AD203B41FA5}">
                      <a16:colId xmlns:a16="http://schemas.microsoft.com/office/drawing/2014/main" val="20001"/>
                    </a:ext>
                  </a:extLst>
                </a:gridCol>
                <a:gridCol w="560906">
                  <a:extLst>
                    <a:ext uri="{9D8B030D-6E8A-4147-A177-3AD203B41FA5}">
                      <a16:colId xmlns:a16="http://schemas.microsoft.com/office/drawing/2014/main" val="20002"/>
                    </a:ext>
                  </a:extLst>
                </a:gridCol>
                <a:gridCol w="560906">
                  <a:extLst>
                    <a:ext uri="{9D8B030D-6E8A-4147-A177-3AD203B41FA5}">
                      <a16:colId xmlns:a16="http://schemas.microsoft.com/office/drawing/2014/main" val="20003"/>
                    </a:ext>
                  </a:extLst>
                </a:gridCol>
                <a:gridCol w="560906">
                  <a:extLst>
                    <a:ext uri="{9D8B030D-6E8A-4147-A177-3AD203B41FA5}">
                      <a16:colId xmlns:a16="http://schemas.microsoft.com/office/drawing/2014/main" val="20004"/>
                    </a:ext>
                  </a:extLst>
                </a:gridCol>
                <a:gridCol w="560906">
                  <a:extLst>
                    <a:ext uri="{9D8B030D-6E8A-4147-A177-3AD203B41FA5}">
                      <a16:colId xmlns:a16="http://schemas.microsoft.com/office/drawing/2014/main" val="20005"/>
                    </a:ext>
                  </a:extLst>
                </a:gridCol>
                <a:gridCol w="560906">
                  <a:extLst>
                    <a:ext uri="{9D8B030D-6E8A-4147-A177-3AD203B41FA5}">
                      <a16:colId xmlns:a16="http://schemas.microsoft.com/office/drawing/2014/main" val="20006"/>
                    </a:ext>
                  </a:extLst>
                </a:gridCol>
                <a:gridCol w="560906">
                  <a:extLst>
                    <a:ext uri="{9D8B030D-6E8A-4147-A177-3AD203B41FA5}">
                      <a16:colId xmlns:a16="http://schemas.microsoft.com/office/drawing/2014/main" val="20007"/>
                    </a:ext>
                  </a:extLst>
                </a:gridCol>
                <a:gridCol w="560906">
                  <a:extLst>
                    <a:ext uri="{9D8B030D-6E8A-4147-A177-3AD203B41FA5}">
                      <a16:colId xmlns:a16="http://schemas.microsoft.com/office/drawing/2014/main" val="20008"/>
                    </a:ext>
                  </a:extLst>
                </a:gridCol>
                <a:gridCol w="560906">
                  <a:extLst>
                    <a:ext uri="{9D8B030D-6E8A-4147-A177-3AD203B41FA5}">
                      <a16:colId xmlns:a16="http://schemas.microsoft.com/office/drawing/2014/main" val="20009"/>
                    </a:ext>
                  </a:extLst>
                </a:gridCol>
                <a:gridCol w="560906">
                  <a:extLst>
                    <a:ext uri="{9D8B030D-6E8A-4147-A177-3AD203B41FA5}">
                      <a16:colId xmlns:a16="http://schemas.microsoft.com/office/drawing/2014/main" val="20010"/>
                    </a:ext>
                  </a:extLst>
                </a:gridCol>
                <a:gridCol w="2388455">
                  <a:extLst>
                    <a:ext uri="{9D8B030D-6E8A-4147-A177-3AD203B41FA5}">
                      <a16:colId xmlns:a16="http://schemas.microsoft.com/office/drawing/2014/main" val="20011"/>
                    </a:ext>
                  </a:extLst>
                </a:gridCol>
              </a:tblGrid>
              <a:tr h="370840">
                <a:tc>
                  <a:txBody>
                    <a:bodyPr/>
                    <a:lstStyle/>
                    <a:p>
                      <a:r>
                        <a:rPr lang="en-IN" dirty="0">
                          <a:latin typeface="Arial" panose="020B0604020202020204" pitchFamily="34" charset="0"/>
                          <a:cs typeface="Arial" panose="020B0604020202020204" pitchFamily="34" charset="0"/>
                        </a:rPr>
                        <a:t>ENAME</a:t>
                      </a:r>
                      <a:r>
                        <a:rPr lang="en-IN" baseline="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LENGTH</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latin typeface="Arial" panose="020B0604020202020204" pitchFamily="34" charset="0"/>
                          <a:cs typeface="Arial" panose="020B0604020202020204" pitchFamily="34" charset="0"/>
                        </a:rPr>
                        <a:t>ENAME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a:t>
                      </a:r>
                      <a:r>
                        <a:rPr lang="en-IN"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dirty="0">
                          <a:latin typeface="Arial" panose="020B0604020202020204" pitchFamily="34" charset="0"/>
                          <a:cs typeface="Arial" panose="020B0604020202020204" pitchFamily="34" charset="0"/>
                        </a:rPr>
                        <a:t>(10)</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latin typeface="Arial" panose="020B0604020202020204" pitchFamily="34" charset="0"/>
                          <a:cs typeface="Arial" panose="020B0604020202020204" pitchFamily="34" charset="0"/>
                        </a:rPr>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248516"/>
                  </a:ext>
                </a:extLst>
              </a:tr>
            </a:tbl>
          </a:graphicData>
        </a:graphic>
      </p:graphicFrame>
      <p:sp>
        <p:nvSpPr>
          <p:cNvPr id="4" name="Rectangle 3"/>
          <p:cNvSpPr/>
          <p:nvPr/>
        </p:nvSpPr>
        <p:spPr>
          <a:xfrm>
            <a:off x="131679" y="167382"/>
            <a:ext cx="8700625"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character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 varchar varying (varchar)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spTree>
    <p:extLst>
      <p:ext uri="{BB962C8B-B14F-4D97-AF65-F5344CB8AC3E}">
        <p14:creationId xmlns:p14="http://schemas.microsoft.com/office/powerpoint/2010/main" val="780589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866513702"/>
              </p:ext>
            </p:extLst>
          </p:nvPr>
        </p:nvGraphicFramePr>
        <p:xfrm>
          <a:off x="119336" y="620688"/>
          <a:ext cx="11953328" cy="3840480"/>
        </p:xfrm>
        <a:graphic>
          <a:graphicData uri="http://schemas.openxmlformats.org/drawingml/2006/table">
            <a:tbl>
              <a:tblPr firstRow="1" bandRow="1">
                <a:tableStyleId>{5940675A-B579-460E-94D1-54222C63F5DA}</a:tableStyleId>
              </a:tblPr>
              <a:tblGrid>
                <a:gridCol w="4205800">
                  <a:extLst>
                    <a:ext uri="{9D8B030D-6E8A-4147-A177-3AD203B41FA5}">
                      <a16:colId xmlns:a16="http://schemas.microsoft.com/office/drawing/2014/main" val="20000"/>
                    </a:ext>
                  </a:extLst>
                </a:gridCol>
                <a:gridCol w="2058896">
                  <a:extLst>
                    <a:ext uri="{9D8B030D-6E8A-4147-A177-3AD203B41FA5}">
                      <a16:colId xmlns:a16="http://schemas.microsoft.com/office/drawing/2014/main" val="20001"/>
                    </a:ext>
                  </a:extLst>
                </a:gridCol>
                <a:gridCol w="5688632">
                  <a:extLst>
                    <a:ext uri="{9D8B030D-6E8A-4147-A177-3AD203B41FA5}">
                      <a16:colId xmlns:a16="http://schemas.microsoft.com/office/drawing/2014/main" val="20002"/>
                    </a:ext>
                  </a:extLst>
                </a:gridCol>
              </a:tblGrid>
              <a:tr h="281384">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basicDataTypes</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Size</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pPr algn="l"/>
                      <a:r>
                        <a:rPr kumimoji="0" lang="en-IN" sz="1800" b="1" kern="1200" dirty="0">
                          <a:solidFill>
                            <a:schemeClr val="tx1"/>
                          </a:solidFill>
                          <a:latin typeface="Arial" panose="020B0604020202020204" pitchFamily="34" charset="0"/>
                          <a:cs typeface="Arial" panose="020B0604020202020204" pitchFamily="34" charset="0"/>
                        </a:rPr>
                        <a:t>Description</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lang="en-IN" sz="1800" dirty="0">
                          <a:latin typeface="Arial" panose="020B0604020202020204" pitchFamily="34" charset="0"/>
                          <a:cs typeface="Arial" panose="020B0604020202020204" pitchFamily="34" charset="0"/>
                        </a:rPr>
                        <a:t> [ (</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 ]</a:t>
                      </a:r>
                    </a:p>
                  </a:txBody>
                  <a:tcPr marL="91428" marR="91428" anchor="ctr"/>
                </a:tc>
                <a:tc>
                  <a:txBody>
                    <a:bodyPr/>
                    <a:lstStyle/>
                    <a:p>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US" sz="1800" b="0" kern="1200" dirty="0">
                          <a:solidFill>
                            <a:schemeClr val="tx1"/>
                          </a:solidFill>
                          <a:effectLst/>
                          <a:latin typeface="Arial" panose="020B0604020202020204" pitchFamily="34" charset="0"/>
                          <a:cs typeface="Arial" panose="020B0604020202020204" pitchFamily="34" charset="0"/>
                        </a:rPr>
                        <a:t>A Unicode String of fixed length. </a:t>
                      </a:r>
                      <a:r>
                        <a:rPr kumimoji="0" lang="en-US" sz="1800" b="0" i="0" kern="1200" dirty="0">
                          <a:solidFill>
                            <a:schemeClr val="tx1"/>
                          </a:solidFill>
                          <a:effectLst/>
                          <a:latin typeface="Arial" panose="020B0604020202020204" pitchFamily="34" charset="0"/>
                          <a:ea typeface="+mn-ea"/>
                          <a:cs typeface="Arial" panose="020B0604020202020204" pitchFamily="34" charset="0"/>
                        </a:rPr>
                        <a:t>If length is not specified, 1 character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CHARACTER</a:t>
                      </a:r>
                      <a:r>
                        <a:rPr kumimoji="0" lang="en-IN" sz="1800" b="0" i="0" kern="1200" dirty="0">
                          <a:solidFill>
                            <a:schemeClr val="tx1"/>
                          </a:solidFill>
                          <a:effectLst/>
                          <a:latin typeface="Arial" panose="020B0604020202020204" pitchFamily="34" charset="0"/>
                          <a:ea typeface="+mn-ea"/>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VARCHAR_IGNORECASE</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Represents a binary string (byte array) of fixed predefined length. If length is not specified, 1 byte is used by default.</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BINARY</a:t>
                      </a:r>
                      <a:r>
                        <a:rPr lang="en-IN" sz="1800" dirty="0">
                          <a:latin typeface="Arial" panose="020B0604020202020204" pitchFamily="34" charset="0"/>
                          <a:cs typeface="Arial" panose="020B0604020202020204" pitchFamily="34" charset="0"/>
                        </a:rPr>
                        <a:t> </a:t>
                      </a:r>
                      <a:r>
                        <a:rPr kumimoji="0" lang="en-IN" sz="1800" b="0" i="0" kern="1200" dirty="0">
                          <a:solidFill>
                            <a:schemeClr val="accent2">
                              <a:lumMod val="50000"/>
                            </a:schemeClr>
                          </a:solidFill>
                          <a:effectLst/>
                          <a:latin typeface="Arial" panose="020B0604020202020204" pitchFamily="34" charset="0"/>
                          <a:ea typeface="+mn-ea"/>
                          <a:cs typeface="Arial" panose="020B0604020202020204" pitchFamily="34" charset="0"/>
                        </a:rPr>
                        <a:t>VARYING</a:t>
                      </a:r>
                      <a:r>
                        <a:rPr lang="en-IN" sz="1800" dirty="0">
                          <a:latin typeface="Arial" panose="020B0604020202020204" pitchFamily="34" charset="0"/>
                          <a:cs typeface="Arial" panose="020B0604020202020204" pitchFamily="34" charset="0"/>
                        </a:rPr>
                        <a:t>(</a:t>
                      </a:r>
                      <a:r>
                        <a:rPr lang="en-IN" sz="1800" i="1" dirty="0">
                          <a:latin typeface="Arial" panose="020B0604020202020204" pitchFamily="34" charset="0"/>
                          <a:cs typeface="Arial" panose="020B0604020202020204" pitchFamily="34" charset="0"/>
                        </a:rPr>
                        <a:t>lengthint</a:t>
                      </a:r>
                      <a:r>
                        <a:rPr lang="en-IN" sz="1800" dirty="0">
                          <a:latin typeface="Arial" panose="020B0604020202020204" pitchFamily="34" charset="0"/>
                          <a:cs typeface="Arial" panose="020B0604020202020204" pitchFamily="34" charset="0"/>
                        </a:rPr>
                        <a:t>)</a:t>
                      </a: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1-</a:t>
                      </a:r>
                      <a:r>
                        <a:rPr kumimoji="0" lang="en-IN" sz="1800" b="0" kern="1200" dirty="0">
                          <a:solidFill>
                            <a:schemeClr val="tx1"/>
                          </a:solidFill>
                          <a:effectLst/>
                          <a:latin typeface="Arial" panose="020B0604020202020204" pitchFamily="34" charset="0"/>
                          <a:cs typeface="Arial" panose="020B0604020202020204" pitchFamily="34" charset="0"/>
                        </a:rPr>
                        <a:t>1,000,000,000</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US" sz="1800" dirty="0">
                          <a:latin typeface="Arial" panose="020B0604020202020204" pitchFamily="34" charset="0"/>
                          <a:cs typeface="Arial" panose="020B0604020202020204" pitchFamily="34" charset="0"/>
                        </a:rPr>
                        <a:t>Represents a byte array. The length is a size constraint; only the actual data is persisted.</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14742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49485</TotalTime>
  <Words>55884</Words>
  <Application>Microsoft Office PowerPoint</Application>
  <PresentationFormat>Widescreen</PresentationFormat>
  <Paragraphs>6815</Paragraphs>
  <Slides>528</Slides>
  <Notes>35</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528</vt:i4>
      </vt:variant>
    </vt:vector>
  </HeadingPairs>
  <TitlesOfParts>
    <vt:vector size="560"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Wingdings</vt:lpstr>
      <vt:lpstr>Wingdings 3</vt:lpstr>
      <vt:lpstr>Work Sans</vt:lpstr>
      <vt:lpstr>Origin</vt:lpstr>
      <vt:lpstr>Database Technologies – H2 Database</vt:lpstr>
      <vt:lpstr>PowerPoint Presentation</vt:lpstr>
      <vt:lpstr>PowerPoint Presentation</vt:lpstr>
      <vt:lpstr>PowerPoint Presentation</vt:lpstr>
      <vt:lpstr>SHOW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11084</cp:revision>
  <dcterms:created xsi:type="dcterms:W3CDTF">2015-10-09T06:09:34Z</dcterms:created>
  <dcterms:modified xsi:type="dcterms:W3CDTF">2023-05-09T04:32:20Z</dcterms:modified>
</cp:coreProperties>
</file>